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67" r:id="rId16"/>
    <p:sldId id="271" r:id="rId17"/>
    <p:sldId id="272" r:id="rId18"/>
    <p:sldId id="273" r:id="rId19"/>
    <p:sldId id="274" r:id="rId20"/>
    <p:sldId id="281" r:id="rId21"/>
    <p:sldId id="282" r:id="rId22"/>
    <p:sldId id="283" r:id="rId23"/>
    <p:sldId id="284" r:id="rId24"/>
    <p:sldId id="275" r:id="rId25"/>
    <p:sldId id="276" r:id="rId26"/>
    <p:sldId id="277" r:id="rId27"/>
    <p:sldId id="278" r:id="rId28"/>
    <p:sldId id="279" r:id="rId29"/>
    <p:sldId id="280"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301" r:id="rId43"/>
    <p:sldId id="302" r:id="rId44"/>
    <p:sldId id="303" r:id="rId45"/>
    <p:sldId id="304" r:id="rId46"/>
    <p:sldId id="305" r:id="rId47"/>
    <p:sldId id="306" r:id="rId48"/>
    <p:sldId id="307" r:id="rId49"/>
    <p:sldId id="308" r:id="rId50"/>
    <p:sldId id="309" r:id="rId51"/>
    <p:sldId id="297" r:id="rId52"/>
    <p:sldId id="298" r:id="rId53"/>
    <p:sldId id="299" r:id="rId54"/>
    <p:sldId id="300"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6" d="100"/>
          <a:sy n="116" d="100"/>
        </p:scale>
        <p:origin x="33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D75341-0533-4938-8859-3445B4F10D82}" type="datetimeFigureOut">
              <a:rPr lang="en-US" smtClean="0"/>
              <a:t>9/6/2023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1742776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D75341-0533-4938-8859-3445B4F10D82}" type="datetimeFigureOut">
              <a:rPr lang="en-US" smtClean="0"/>
              <a:t>9/6/2023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3369007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D75341-0533-4938-8859-3445B4F10D82}" type="datetimeFigureOut">
              <a:rPr lang="en-US" smtClean="0"/>
              <a:t>9/6/2023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2893385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D75341-0533-4938-8859-3445B4F10D82}" type="datetimeFigureOut">
              <a:rPr lang="en-US" smtClean="0"/>
              <a:t>9/6/2023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1405527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D75341-0533-4938-8859-3445B4F10D82}" type="datetimeFigureOut">
              <a:rPr lang="en-US" smtClean="0"/>
              <a:t>9/6/2023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315207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D75341-0533-4938-8859-3445B4F10D82}" type="datetimeFigureOut">
              <a:rPr lang="en-US" smtClean="0"/>
              <a:t>9/6/2023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3137671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D75341-0533-4938-8859-3445B4F10D82}" type="datetimeFigureOut">
              <a:rPr lang="en-US" smtClean="0"/>
              <a:t>9/6/2023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1002785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D75341-0533-4938-8859-3445B4F10D82}" type="datetimeFigureOut">
              <a:rPr lang="en-US" smtClean="0"/>
              <a:t>9/6/2023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445607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D75341-0533-4938-8859-3445B4F10D82}" type="datetimeFigureOut">
              <a:rPr lang="en-US" smtClean="0"/>
              <a:t>9/6/2023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3503550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D75341-0533-4938-8859-3445B4F10D82}" type="datetimeFigureOut">
              <a:rPr lang="en-US" smtClean="0"/>
              <a:t>9/6/2023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26630670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D75341-0533-4938-8859-3445B4F10D82}" type="datetimeFigureOut">
              <a:rPr lang="en-US" smtClean="0"/>
              <a:t>9/6/2023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1823E0-CB6C-415C-A046-24FCDB25AA06}" type="slidenum">
              <a:rPr lang="en-US" smtClean="0"/>
              <a:t>‹#›</a:t>
            </a:fld>
            <a:endParaRPr lang="en-US"/>
          </a:p>
        </p:txBody>
      </p:sp>
    </p:spTree>
    <p:extLst>
      <p:ext uri="{BB962C8B-B14F-4D97-AF65-F5344CB8AC3E}">
        <p14:creationId xmlns:p14="http://schemas.microsoft.com/office/powerpoint/2010/main" val="953782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D75341-0533-4938-8859-3445B4F10D82}" type="datetimeFigureOut">
              <a:rPr lang="en-US" smtClean="0"/>
              <a:t>9/6/2023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1823E0-CB6C-415C-A046-24FCDB25AA06}" type="slidenum">
              <a:rPr lang="en-US" smtClean="0"/>
              <a:t>‹#›</a:t>
            </a:fld>
            <a:endParaRPr lang="en-US"/>
          </a:p>
        </p:txBody>
      </p:sp>
    </p:spTree>
    <p:extLst>
      <p:ext uri="{BB962C8B-B14F-4D97-AF65-F5344CB8AC3E}">
        <p14:creationId xmlns:p14="http://schemas.microsoft.com/office/powerpoint/2010/main" val="2902439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4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7178" y="263610"/>
            <a:ext cx="11508260" cy="4308389"/>
          </a:xfrm>
        </p:spPr>
        <p:txBody>
          <a:bodyPr>
            <a:normAutofit/>
          </a:bodyPr>
          <a:lstStyle/>
          <a:p>
            <a:r>
              <a:rPr lang="en-US" sz="5400" dirty="0">
                <a:latin typeface="Times New Roman" panose="02020603050405020304" pitchFamily="18" charset="0"/>
                <a:cs typeface="Times New Roman" panose="02020603050405020304" pitchFamily="18" charset="0"/>
              </a:rPr>
              <a:t>RADIOLOGY OF LUNGS AND </a:t>
            </a:r>
            <a:r>
              <a:rPr lang="en-US" sz="5400" dirty="0" smtClean="0">
                <a:latin typeface="Times New Roman" panose="02020603050405020304" pitchFamily="18" charset="0"/>
                <a:cs typeface="Times New Roman" panose="02020603050405020304" pitchFamily="18" charset="0"/>
              </a:rPr>
              <a:t>MEDIASTINUM</a:t>
            </a:r>
            <a:r>
              <a:rPr lang="sr-Latn-RS" sz="5400" dirty="0" smtClean="0">
                <a:latin typeface="Times New Roman" panose="02020603050405020304" pitchFamily="18" charset="0"/>
                <a:cs typeface="Times New Roman" panose="02020603050405020304" pitchFamily="18" charset="0"/>
              </a:rPr>
              <a:t/>
            </a:r>
            <a:br>
              <a:rPr lang="sr-Latn-RS" sz="5400" dirty="0" smtClean="0">
                <a:latin typeface="Times New Roman" panose="02020603050405020304" pitchFamily="18" charset="0"/>
                <a:cs typeface="Times New Roman" panose="02020603050405020304" pitchFamily="18" charset="0"/>
              </a:rPr>
            </a:br>
            <a:r>
              <a:rPr lang="sr-Latn-RS" sz="5400" dirty="0">
                <a:latin typeface="Times New Roman" panose="02020603050405020304" pitchFamily="18" charset="0"/>
                <a:cs typeface="Times New Roman" panose="02020603050405020304" pitchFamily="18" charset="0"/>
              </a:rPr>
              <a:t>2</a:t>
            </a:r>
            <a:r>
              <a:rPr lang="sr-Latn-RS" sz="5400" dirty="0" smtClean="0">
                <a:latin typeface="Times New Roman" panose="02020603050405020304" pitchFamily="18" charset="0"/>
                <a:cs typeface="Times New Roman" panose="02020603050405020304" pitchFamily="18" charset="0"/>
              </a:rPr>
              <a:t/>
            </a:r>
            <a:br>
              <a:rPr lang="sr-Latn-RS" sz="5400" dirty="0" smtClean="0">
                <a:latin typeface="Times New Roman" panose="02020603050405020304" pitchFamily="18" charset="0"/>
                <a:cs typeface="Times New Roman" panose="02020603050405020304" pitchFamily="18" charset="0"/>
              </a:rPr>
            </a:br>
            <a:r>
              <a:rPr lang="sr-Latn-RS" sz="5400" dirty="0" smtClean="0">
                <a:latin typeface="Times New Roman" panose="02020603050405020304" pitchFamily="18" charset="0"/>
                <a:cs typeface="Times New Roman" panose="02020603050405020304" pitchFamily="18" charset="0"/>
              </a:rPr>
              <a:t/>
            </a:r>
            <a:br>
              <a:rPr lang="sr-Latn-RS" sz="5400" dirty="0" smtClean="0">
                <a:latin typeface="Times New Roman" panose="02020603050405020304" pitchFamily="18" charset="0"/>
                <a:cs typeface="Times New Roman" panose="02020603050405020304" pitchFamily="18" charset="0"/>
              </a:rPr>
            </a:br>
            <a:r>
              <a:rPr lang="sr-Latn-RS" sz="4900" dirty="0" smtClean="0">
                <a:latin typeface="Times New Roman" panose="02020603050405020304" pitchFamily="18" charset="0"/>
                <a:cs typeface="Times New Roman" panose="02020603050405020304" pitchFamily="18" charset="0"/>
              </a:rPr>
              <a:t>Prof. dr Radiša Vojinović</a:t>
            </a:r>
            <a:r>
              <a:rPr lang="en-US" sz="4900" dirty="0" smtClean="0">
                <a:latin typeface="Times New Roman" panose="02020603050405020304" pitchFamily="18" charset="0"/>
                <a:cs typeface="Times New Roman" panose="02020603050405020304" pitchFamily="18" charset="0"/>
              </a:rPr>
              <a:t> </a:t>
            </a:r>
            <a:endParaRPr lang="en-US" sz="49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387178" y="4827372"/>
            <a:ext cx="11508260" cy="1853513"/>
          </a:xfrm>
        </p:spPr>
        <p:txBody>
          <a:bodyPr>
            <a:normAutofit/>
          </a:bodyPr>
          <a:lstStyle/>
          <a:p>
            <a:pPr lvl="0" algn="l"/>
            <a:r>
              <a:rPr lang="sr-Latn-RS" sz="3600" dirty="0">
                <a:solidFill>
                  <a:prstClr val="black"/>
                </a:solidFill>
                <a:latin typeface="Times New Roman" panose="02020603050405020304" pitchFamily="18" charset="0"/>
                <a:cs typeface="Times New Roman" panose="02020603050405020304" pitchFamily="18" charset="0"/>
              </a:rPr>
              <a:t>University </a:t>
            </a:r>
            <a:r>
              <a:rPr lang="sr-Latn-RS" sz="3600" dirty="0" err="1">
                <a:solidFill>
                  <a:prstClr val="black"/>
                </a:solidFill>
                <a:latin typeface="Times New Roman" panose="02020603050405020304" pitchFamily="18" charset="0"/>
                <a:cs typeface="Times New Roman" panose="02020603050405020304" pitchFamily="18" charset="0"/>
              </a:rPr>
              <a:t>of</a:t>
            </a:r>
            <a:r>
              <a:rPr lang="sr-Latn-RS" sz="3600" dirty="0">
                <a:solidFill>
                  <a:prstClr val="black"/>
                </a:solidFill>
                <a:latin typeface="Times New Roman" panose="02020603050405020304" pitchFamily="18" charset="0"/>
                <a:cs typeface="Times New Roman" panose="02020603050405020304" pitchFamily="18" charset="0"/>
              </a:rPr>
              <a:t> Kragujevac</a:t>
            </a:r>
          </a:p>
          <a:p>
            <a:pPr lvl="0" algn="l"/>
            <a:r>
              <a:rPr lang="sr-Latn-RS" sz="3600" dirty="0" err="1">
                <a:solidFill>
                  <a:prstClr val="black"/>
                </a:solidFill>
                <a:latin typeface="Times New Roman" panose="02020603050405020304" pitchFamily="18" charset="0"/>
                <a:cs typeface="Times New Roman" panose="02020603050405020304" pitchFamily="18" charset="0"/>
              </a:rPr>
              <a:t>Faculty</a:t>
            </a:r>
            <a:r>
              <a:rPr lang="sr-Latn-RS" sz="3600" dirty="0">
                <a:solidFill>
                  <a:prstClr val="black"/>
                </a:solidFill>
                <a:latin typeface="Times New Roman" panose="02020603050405020304" pitchFamily="18" charset="0"/>
                <a:cs typeface="Times New Roman" panose="02020603050405020304" pitchFamily="18" charset="0"/>
              </a:rPr>
              <a:t> </a:t>
            </a:r>
            <a:r>
              <a:rPr lang="sr-Latn-RS" sz="3600" dirty="0" err="1">
                <a:solidFill>
                  <a:prstClr val="black"/>
                </a:solidFill>
                <a:latin typeface="Times New Roman" panose="02020603050405020304" pitchFamily="18" charset="0"/>
                <a:cs typeface="Times New Roman" panose="02020603050405020304" pitchFamily="18" charset="0"/>
              </a:rPr>
              <a:t>of</a:t>
            </a:r>
            <a:r>
              <a:rPr lang="sr-Latn-RS" sz="3600" dirty="0">
                <a:solidFill>
                  <a:prstClr val="black"/>
                </a:solidFill>
                <a:latin typeface="Times New Roman" panose="02020603050405020304" pitchFamily="18" charset="0"/>
                <a:cs typeface="Times New Roman" panose="02020603050405020304" pitchFamily="18" charset="0"/>
              </a:rPr>
              <a:t> </a:t>
            </a:r>
            <a:r>
              <a:rPr lang="sr-Latn-RS" sz="3600" dirty="0" err="1">
                <a:solidFill>
                  <a:prstClr val="black"/>
                </a:solidFill>
                <a:latin typeface="Times New Roman" panose="02020603050405020304" pitchFamily="18" charset="0"/>
                <a:cs typeface="Times New Roman" panose="02020603050405020304" pitchFamily="18" charset="0"/>
              </a:rPr>
              <a:t>Medical</a:t>
            </a:r>
            <a:r>
              <a:rPr lang="sr-Latn-RS" sz="3600" dirty="0">
                <a:solidFill>
                  <a:prstClr val="black"/>
                </a:solidFill>
                <a:latin typeface="Times New Roman" panose="02020603050405020304" pitchFamily="18" charset="0"/>
                <a:cs typeface="Times New Roman" panose="02020603050405020304" pitchFamily="18" charset="0"/>
              </a:rPr>
              <a:t> </a:t>
            </a:r>
            <a:r>
              <a:rPr lang="sr-Latn-RS" sz="3600" dirty="0" err="1">
                <a:solidFill>
                  <a:prstClr val="black"/>
                </a:solidFill>
                <a:latin typeface="Times New Roman" panose="02020603050405020304" pitchFamily="18" charset="0"/>
                <a:cs typeface="Times New Roman" panose="02020603050405020304" pitchFamily="18" charset="0"/>
              </a:rPr>
              <a:t>Sciences</a:t>
            </a:r>
            <a:endParaRPr lang="sr-Latn-RS" sz="3600" dirty="0">
              <a:solidFill>
                <a:prstClr val="black"/>
              </a:solidFill>
              <a:latin typeface="Times New Roman" panose="02020603050405020304" pitchFamily="18" charset="0"/>
              <a:cs typeface="Times New Roman" panose="02020603050405020304" pitchFamily="18" charset="0"/>
            </a:endParaRPr>
          </a:p>
          <a:p>
            <a:pPr lvl="0" algn="l"/>
            <a:r>
              <a:rPr lang="sr-Latn-RS" sz="3600" dirty="0">
                <a:solidFill>
                  <a:prstClr val="black"/>
                </a:solidFill>
                <a:latin typeface="Times New Roman" panose="02020603050405020304" pitchFamily="18" charset="0"/>
                <a:cs typeface="Times New Roman" panose="02020603050405020304" pitchFamily="18" charset="0"/>
              </a:rPr>
              <a:t>Department </a:t>
            </a:r>
            <a:r>
              <a:rPr lang="sr-Latn-RS" sz="3600" dirty="0" err="1">
                <a:solidFill>
                  <a:prstClr val="black"/>
                </a:solidFill>
                <a:latin typeface="Times New Roman" panose="02020603050405020304" pitchFamily="18" charset="0"/>
                <a:cs typeface="Times New Roman" panose="02020603050405020304" pitchFamily="18" charset="0"/>
              </a:rPr>
              <a:t>of</a:t>
            </a:r>
            <a:r>
              <a:rPr lang="sr-Latn-RS" sz="3600" dirty="0">
                <a:solidFill>
                  <a:prstClr val="black"/>
                </a:solidFill>
                <a:latin typeface="Times New Roman" panose="02020603050405020304" pitchFamily="18" charset="0"/>
                <a:cs typeface="Times New Roman" panose="02020603050405020304" pitchFamily="18" charset="0"/>
              </a:rPr>
              <a:t> </a:t>
            </a:r>
            <a:r>
              <a:rPr lang="sr-Latn-RS" sz="3600" dirty="0" err="1">
                <a:solidFill>
                  <a:prstClr val="black"/>
                </a:solidFill>
                <a:latin typeface="Times New Roman" panose="02020603050405020304" pitchFamily="18" charset="0"/>
                <a:cs typeface="Times New Roman" panose="02020603050405020304" pitchFamily="18" charset="0"/>
              </a:rPr>
              <a:t>Radiology</a:t>
            </a:r>
            <a:endParaRPr lang="en-US" sz="3600" dirty="0">
              <a:solidFill>
                <a:prstClr val="black"/>
              </a:solidFill>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439303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smtClean="0"/>
              <a:t>Collapse</a:t>
            </a:r>
            <a:r>
              <a:rPr lang="sr-Latn-RS" dirty="0" smtClean="0"/>
              <a:t> - </a:t>
            </a:r>
            <a:r>
              <a:rPr lang="sr-Latn-RS" dirty="0" err="1" smtClean="0"/>
              <a:t>lingula</a:t>
            </a:r>
            <a:endParaRPr lang="en-US" dirty="0"/>
          </a:p>
        </p:txBody>
      </p:sp>
      <p:sp>
        <p:nvSpPr>
          <p:cNvPr id="3" name="Content Placeholder 2"/>
          <p:cNvSpPr>
            <a:spLocks noGrp="1"/>
          </p:cNvSpPr>
          <p:nvPr>
            <p:ph idx="1"/>
          </p:nvPr>
        </p:nvSpPr>
        <p:spPr/>
        <p:txBody>
          <a:bodyPr/>
          <a:lstStyle/>
          <a:p>
            <a:endParaRPr lang="sr-Latn-RS" dirty="0" smtClean="0"/>
          </a:p>
          <a:p>
            <a:endParaRPr lang="en-US" dirty="0"/>
          </a:p>
        </p:txBody>
      </p:sp>
      <p:pic>
        <p:nvPicPr>
          <p:cNvPr id="4" name="Picture 3"/>
          <p:cNvPicPr>
            <a:picLocks noChangeAspect="1"/>
          </p:cNvPicPr>
          <p:nvPr/>
        </p:nvPicPr>
        <p:blipFill>
          <a:blip r:embed="rId2"/>
          <a:stretch>
            <a:fillRect/>
          </a:stretch>
        </p:blipFill>
        <p:spPr>
          <a:xfrm>
            <a:off x="1016040" y="1690687"/>
            <a:ext cx="4668067" cy="4772265"/>
          </a:xfrm>
          <a:prstGeom prst="rect">
            <a:avLst/>
          </a:prstGeom>
        </p:spPr>
      </p:pic>
      <p:pic>
        <p:nvPicPr>
          <p:cNvPr id="5" name="Picture 4"/>
          <p:cNvPicPr>
            <a:picLocks noChangeAspect="1"/>
          </p:cNvPicPr>
          <p:nvPr/>
        </p:nvPicPr>
        <p:blipFill>
          <a:blip r:embed="rId3"/>
          <a:stretch>
            <a:fillRect/>
          </a:stretch>
        </p:blipFill>
        <p:spPr>
          <a:xfrm>
            <a:off x="6622526" y="1690688"/>
            <a:ext cx="4506793" cy="4774524"/>
          </a:xfrm>
          <a:prstGeom prst="rect">
            <a:avLst/>
          </a:prstGeom>
        </p:spPr>
      </p:pic>
      <p:sp>
        <p:nvSpPr>
          <p:cNvPr id="6" name="Line 5"/>
          <p:cNvSpPr>
            <a:spLocks noChangeShapeType="1"/>
          </p:cNvSpPr>
          <p:nvPr/>
        </p:nvSpPr>
        <p:spPr bwMode="auto">
          <a:xfrm>
            <a:off x="8875922" y="4454998"/>
            <a:ext cx="552450" cy="158750"/>
          </a:xfrm>
          <a:prstGeom prst="line">
            <a:avLst/>
          </a:prstGeom>
          <a:noFill/>
          <a:ln w="38100">
            <a:solidFill>
              <a:srgbClr val="FFFFFF"/>
            </a:solidFill>
            <a:round/>
            <a:headEnd type="triangle" w="med" len="med"/>
            <a:tailEnd/>
          </a:ln>
          <a:effectLst>
            <a:outerShdw dist="35921" dir="2700000" algn="ctr" rotWithShape="0">
              <a:srgbClr val="000000"/>
            </a:outerShdw>
          </a:effectLst>
          <a:extLst>
            <a:ext uri="{909E8E84-426E-40DD-AFC4-6F175D3DCCD1}">
              <a14:hiddenFill xmlns:a14="http://schemas.microsoft.com/office/drawing/2010/main">
                <a:noFill/>
              </a14:hiddenFill>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Arial" panose="020B0604020202020204" pitchFamily="34" charset="0"/>
            </a:endParaRPr>
          </a:p>
        </p:txBody>
      </p:sp>
      <p:sp>
        <p:nvSpPr>
          <p:cNvPr id="7" name="Line 5"/>
          <p:cNvSpPr>
            <a:spLocks noChangeShapeType="1"/>
          </p:cNvSpPr>
          <p:nvPr/>
        </p:nvSpPr>
        <p:spPr bwMode="auto">
          <a:xfrm>
            <a:off x="8599697" y="5031646"/>
            <a:ext cx="552450" cy="158750"/>
          </a:xfrm>
          <a:prstGeom prst="line">
            <a:avLst/>
          </a:prstGeom>
          <a:noFill/>
          <a:ln w="38100">
            <a:solidFill>
              <a:srgbClr val="FFFFFF"/>
            </a:solidFill>
            <a:round/>
            <a:headEnd type="triangle" w="med" len="med"/>
            <a:tailEnd/>
          </a:ln>
          <a:effectLst>
            <a:outerShdw dist="35921" dir="2700000" algn="ctr" rotWithShape="0">
              <a:srgbClr val="000000"/>
            </a:outerShdw>
          </a:effectLst>
          <a:extLst>
            <a:ext uri="{909E8E84-426E-40DD-AFC4-6F175D3DCCD1}">
              <a14:hiddenFill xmlns:a14="http://schemas.microsoft.com/office/drawing/2010/main">
                <a:noFill/>
              </a14:hiddenFill>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Arial" panose="020B0604020202020204" pitchFamily="34" charset="0"/>
            </a:endParaRPr>
          </a:p>
        </p:txBody>
      </p:sp>
      <p:sp>
        <p:nvSpPr>
          <p:cNvPr id="8" name="Line 5"/>
          <p:cNvSpPr>
            <a:spLocks noChangeShapeType="1"/>
          </p:cNvSpPr>
          <p:nvPr/>
        </p:nvSpPr>
        <p:spPr bwMode="auto">
          <a:xfrm flipH="1" flipV="1">
            <a:off x="4456669" y="3245708"/>
            <a:ext cx="62085" cy="772683"/>
          </a:xfrm>
          <a:prstGeom prst="line">
            <a:avLst/>
          </a:prstGeom>
          <a:noFill/>
          <a:ln w="38100">
            <a:solidFill>
              <a:srgbClr val="FFFFFF"/>
            </a:solidFill>
            <a:round/>
            <a:headEnd type="triangle" w="med" len="med"/>
            <a:tailEnd/>
          </a:ln>
          <a:effectLst>
            <a:outerShdw dist="35921" dir="2700000" algn="ctr" rotWithShape="0">
              <a:srgbClr val="000000"/>
            </a:outerShdw>
          </a:effectLst>
          <a:extLst>
            <a:ext uri="{909E8E84-426E-40DD-AFC4-6F175D3DCCD1}">
              <a14:hiddenFill xmlns:a14="http://schemas.microsoft.com/office/drawing/2010/main">
                <a:noFill/>
              </a14:hiddenFill>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Arial" panose="020B0604020202020204" pitchFamily="34" charset="0"/>
            </a:endParaRPr>
          </a:p>
        </p:txBody>
      </p:sp>
    </p:spTree>
    <p:extLst>
      <p:ext uri="{BB962C8B-B14F-4D97-AF65-F5344CB8AC3E}">
        <p14:creationId xmlns:p14="http://schemas.microsoft.com/office/powerpoint/2010/main" val="38577336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1021491"/>
          </a:xfrm>
        </p:spPr>
        <p:txBody>
          <a:bodyPr/>
          <a:lstStyle/>
          <a:p>
            <a:r>
              <a:rPr lang="sr-Latn-RS" dirty="0" smtClean="0"/>
              <a:t>P</a:t>
            </a:r>
            <a:r>
              <a:rPr lang="en-US" dirty="0" err="1" smtClean="0"/>
              <a:t>eripheral</a:t>
            </a:r>
            <a:r>
              <a:rPr lang="en-US" dirty="0" smtClean="0"/>
              <a:t> </a:t>
            </a:r>
            <a:r>
              <a:rPr lang="en-US" dirty="0" err="1"/>
              <a:t>tumours</a:t>
            </a:r>
            <a:endParaRPr lang="en-US" dirty="0"/>
          </a:p>
        </p:txBody>
      </p:sp>
      <p:sp>
        <p:nvSpPr>
          <p:cNvPr id="3" name="Content Placeholder 2"/>
          <p:cNvSpPr>
            <a:spLocks noGrp="1"/>
          </p:cNvSpPr>
          <p:nvPr>
            <p:ph idx="1"/>
          </p:nvPr>
        </p:nvSpPr>
        <p:spPr>
          <a:xfrm>
            <a:off x="313038" y="1021492"/>
            <a:ext cx="10157254" cy="5601730"/>
          </a:xfrm>
        </p:spPr>
        <p:txBody>
          <a:bodyPr/>
          <a:lstStyle/>
          <a:p>
            <a:r>
              <a:rPr lang="en-US" dirty="0"/>
              <a:t>Approximately 40% of bronchial carcinomas arise beyond the segmental bronchi, and in 30% a peripheral mass is the sole radiographic </a:t>
            </a:r>
            <a:r>
              <a:rPr lang="en-US" dirty="0" smtClean="0"/>
              <a:t>finding</a:t>
            </a:r>
            <a:endParaRPr lang="sr-Latn-RS" dirty="0" smtClean="0"/>
          </a:p>
          <a:p>
            <a:r>
              <a:rPr lang="en-US" dirty="0"/>
              <a:t>The term corona </a:t>
            </a:r>
            <a:r>
              <a:rPr lang="en-US" dirty="0" err="1"/>
              <a:t>radiata</a:t>
            </a:r>
            <a:r>
              <a:rPr lang="en-US" dirty="0"/>
              <a:t> is used to describe numerous fine strands radiating into the lung from a central mass, sometimes with </a:t>
            </a:r>
            <a:r>
              <a:rPr lang="en-US" dirty="0" err="1"/>
              <a:t>transradiant</a:t>
            </a:r>
            <a:r>
              <a:rPr lang="en-US" dirty="0"/>
              <a:t> lung parenchyma between these </a:t>
            </a:r>
            <a:r>
              <a:rPr lang="en-US" dirty="0" smtClean="0"/>
              <a:t>strands </a:t>
            </a:r>
            <a:endParaRPr lang="sr-Latn-RS" dirty="0" smtClean="0"/>
          </a:p>
          <a:p>
            <a:r>
              <a:rPr lang="en-US" dirty="0" smtClean="0"/>
              <a:t>While </a:t>
            </a:r>
            <a:r>
              <a:rPr lang="en-US" dirty="0"/>
              <a:t>not specific, this sign is highly suggestive of bronchial </a:t>
            </a:r>
            <a:r>
              <a:rPr lang="en-US" dirty="0" smtClean="0"/>
              <a:t>carcinoma</a:t>
            </a:r>
            <a:endParaRPr lang="sr-Latn-RS" dirty="0" smtClean="0"/>
          </a:p>
          <a:p>
            <a:r>
              <a:rPr lang="en-US" dirty="0"/>
              <a:t>Absolutely spherical, sharply defined, smooth-edged nodules due to carcinoma of the lung are </a:t>
            </a:r>
            <a:r>
              <a:rPr lang="en-US" dirty="0" smtClean="0"/>
              <a:t>rare</a:t>
            </a:r>
            <a:endParaRPr lang="sr-Latn-RS" dirty="0" smtClean="0"/>
          </a:p>
          <a:p>
            <a:r>
              <a:rPr lang="en-US" dirty="0"/>
              <a:t>Cavitation may be identified in </a:t>
            </a:r>
            <a:r>
              <a:rPr lang="en-US" dirty="0" err="1"/>
              <a:t>tumours</a:t>
            </a:r>
            <a:r>
              <a:rPr lang="en-US" dirty="0"/>
              <a:t> of any </a:t>
            </a:r>
            <a:r>
              <a:rPr lang="en-US" dirty="0" smtClean="0"/>
              <a:t>size </a:t>
            </a:r>
            <a:r>
              <a:rPr lang="en-US" dirty="0"/>
              <a:t>and is best demonstrated by CT</a:t>
            </a:r>
            <a:endParaRPr lang="sr-Latn-RS" dirty="0"/>
          </a:p>
          <a:p>
            <a:endParaRPr lang="sr-Latn-RS" dirty="0" smtClean="0"/>
          </a:p>
          <a:p>
            <a:endParaRPr lang="en-US" dirty="0"/>
          </a:p>
        </p:txBody>
      </p:sp>
    </p:spTree>
    <p:extLst>
      <p:ext uri="{BB962C8B-B14F-4D97-AF65-F5344CB8AC3E}">
        <p14:creationId xmlns:p14="http://schemas.microsoft.com/office/powerpoint/2010/main" val="5414081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1021491"/>
          </a:xfrm>
        </p:spPr>
        <p:txBody>
          <a:bodyPr/>
          <a:lstStyle/>
          <a:p>
            <a:r>
              <a:rPr lang="sr-Latn-RS" dirty="0" smtClean="0"/>
              <a:t>P</a:t>
            </a:r>
            <a:r>
              <a:rPr lang="en-US" dirty="0" err="1" smtClean="0"/>
              <a:t>eripheral</a:t>
            </a:r>
            <a:r>
              <a:rPr lang="en-US" dirty="0" smtClean="0"/>
              <a:t> </a:t>
            </a:r>
            <a:r>
              <a:rPr lang="en-US" dirty="0" err="1"/>
              <a:t>tumours</a:t>
            </a:r>
            <a:endParaRPr lang="en-US" dirty="0"/>
          </a:p>
        </p:txBody>
      </p:sp>
      <p:sp>
        <p:nvSpPr>
          <p:cNvPr id="3" name="Content Placeholder 2"/>
          <p:cNvSpPr>
            <a:spLocks noGrp="1"/>
          </p:cNvSpPr>
          <p:nvPr>
            <p:ph idx="1"/>
          </p:nvPr>
        </p:nvSpPr>
        <p:spPr>
          <a:xfrm>
            <a:off x="313038" y="1021492"/>
            <a:ext cx="11040762" cy="5601730"/>
          </a:xfrm>
        </p:spPr>
        <p:txBody>
          <a:bodyPr/>
          <a:lstStyle/>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968820" y="1136822"/>
            <a:ext cx="5127180" cy="5047926"/>
          </a:xfrm>
          <a:prstGeom prst="rect">
            <a:avLst/>
          </a:prstGeom>
        </p:spPr>
      </p:pic>
      <p:pic>
        <p:nvPicPr>
          <p:cNvPr id="5" name="Picture 4"/>
          <p:cNvPicPr>
            <a:picLocks noChangeAspect="1"/>
          </p:cNvPicPr>
          <p:nvPr/>
        </p:nvPicPr>
        <p:blipFill>
          <a:blip r:embed="rId3"/>
          <a:stretch>
            <a:fillRect/>
          </a:stretch>
        </p:blipFill>
        <p:spPr>
          <a:xfrm>
            <a:off x="7013269" y="533483"/>
            <a:ext cx="4124288" cy="2309601"/>
          </a:xfrm>
          <a:prstGeom prst="rect">
            <a:avLst/>
          </a:prstGeom>
        </p:spPr>
      </p:pic>
      <p:pic>
        <p:nvPicPr>
          <p:cNvPr id="6" name="Picture 5"/>
          <p:cNvPicPr>
            <a:picLocks noChangeAspect="1"/>
          </p:cNvPicPr>
          <p:nvPr/>
        </p:nvPicPr>
        <p:blipFill>
          <a:blip r:embed="rId4"/>
          <a:stretch>
            <a:fillRect/>
          </a:stretch>
        </p:blipFill>
        <p:spPr>
          <a:xfrm>
            <a:off x="7669427" y="3065371"/>
            <a:ext cx="2804512" cy="3792630"/>
          </a:xfrm>
          <a:prstGeom prst="rect">
            <a:avLst/>
          </a:prstGeom>
        </p:spPr>
      </p:pic>
    </p:spTree>
    <p:extLst>
      <p:ext uri="{BB962C8B-B14F-4D97-AF65-F5344CB8AC3E}">
        <p14:creationId xmlns:p14="http://schemas.microsoft.com/office/powerpoint/2010/main" val="11386993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smtClean="0"/>
              <a:t>Neoplastic</a:t>
            </a:r>
            <a:r>
              <a:rPr lang="sr-Latn-RS" dirty="0" smtClean="0"/>
              <a:t> </a:t>
            </a:r>
            <a:r>
              <a:rPr lang="sr-Latn-RS" dirty="0" err="1" smtClean="0"/>
              <a:t>cavitation</a:t>
            </a:r>
            <a:endParaRPr lang="en-US" dirty="0"/>
          </a:p>
        </p:txBody>
      </p:sp>
      <p:sp>
        <p:nvSpPr>
          <p:cNvPr id="3" name="Content Placeholder 2"/>
          <p:cNvSpPr>
            <a:spLocks noGrp="1"/>
          </p:cNvSpPr>
          <p:nvPr>
            <p:ph idx="1"/>
          </p:nvPr>
        </p:nvSpPr>
        <p:spPr/>
        <p:txBody>
          <a:bodyPr/>
          <a:lstStyle/>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998189" y="1712141"/>
            <a:ext cx="4642928" cy="4578305"/>
          </a:xfrm>
          <a:prstGeom prst="rect">
            <a:avLst/>
          </a:prstGeom>
        </p:spPr>
      </p:pic>
      <p:pic>
        <p:nvPicPr>
          <p:cNvPr id="5" name="Picture 4"/>
          <p:cNvPicPr>
            <a:picLocks noChangeAspect="1"/>
          </p:cNvPicPr>
          <p:nvPr/>
        </p:nvPicPr>
        <p:blipFill>
          <a:blip r:embed="rId3"/>
          <a:stretch>
            <a:fillRect/>
          </a:stretch>
        </p:blipFill>
        <p:spPr>
          <a:xfrm>
            <a:off x="7494117" y="205868"/>
            <a:ext cx="2794942" cy="3265245"/>
          </a:xfrm>
          <a:prstGeom prst="rect">
            <a:avLst/>
          </a:prstGeom>
        </p:spPr>
      </p:pic>
      <p:pic>
        <p:nvPicPr>
          <p:cNvPr id="6" name="Picture 5"/>
          <p:cNvPicPr>
            <a:picLocks noChangeAspect="1"/>
          </p:cNvPicPr>
          <p:nvPr/>
        </p:nvPicPr>
        <p:blipFill>
          <a:blip r:embed="rId4"/>
          <a:stretch>
            <a:fillRect/>
          </a:stretch>
        </p:blipFill>
        <p:spPr>
          <a:xfrm>
            <a:off x="7428214" y="3794089"/>
            <a:ext cx="2992652" cy="2762448"/>
          </a:xfrm>
          <a:prstGeom prst="rect">
            <a:avLst/>
          </a:prstGeom>
        </p:spPr>
      </p:pic>
    </p:spTree>
    <p:extLst>
      <p:ext uri="{BB962C8B-B14F-4D97-AF65-F5344CB8AC3E}">
        <p14:creationId xmlns:p14="http://schemas.microsoft.com/office/powerpoint/2010/main" val="16102996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smtClean="0"/>
              <a:t>Corona</a:t>
            </a:r>
            <a:r>
              <a:rPr lang="sr-Latn-RS" dirty="0" smtClean="0"/>
              <a:t> </a:t>
            </a:r>
            <a:r>
              <a:rPr lang="sr-Latn-RS" dirty="0" err="1" smtClean="0"/>
              <a:t>radiata</a:t>
            </a:r>
            <a:endParaRPr lang="en-US" dirty="0"/>
          </a:p>
        </p:txBody>
      </p:sp>
      <p:sp>
        <p:nvSpPr>
          <p:cNvPr id="3" name="Content Placeholder 2"/>
          <p:cNvSpPr>
            <a:spLocks noGrp="1"/>
          </p:cNvSpPr>
          <p:nvPr>
            <p:ph idx="1"/>
          </p:nvPr>
        </p:nvSpPr>
        <p:spPr/>
        <p:txBody>
          <a:bodyPr/>
          <a:lstStyle/>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7239127" y="750342"/>
            <a:ext cx="3535965" cy="2102137"/>
          </a:xfrm>
          <a:prstGeom prst="rect">
            <a:avLst/>
          </a:prstGeom>
        </p:spPr>
      </p:pic>
      <p:pic>
        <p:nvPicPr>
          <p:cNvPr id="5" name="Picture 4"/>
          <p:cNvPicPr>
            <a:picLocks noChangeAspect="1"/>
          </p:cNvPicPr>
          <p:nvPr/>
        </p:nvPicPr>
        <p:blipFill>
          <a:blip r:embed="rId3"/>
          <a:stretch>
            <a:fillRect/>
          </a:stretch>
        </p:blipFill>
        <p:spPr>
          <a:xfrm>
            <a:off x="7184228" y="3636790"/>
            <a:ext cx="3590864" cy="2518965"/>
          </a:xfrm>
          <a:prstGeom prst="rect">
            <a:avLst/>
          </a:prstGeom>
        </p:spPr>
      </p:pic>
      <p:pic>
        <p:nvPicPr>
          <p:cNvPr id="6" name="Picture 5"/>
          <p:cNvPicPr>
            <a:picLocks noChangeAspect="1"/>
          </p:cNvPicPr>
          <p:nvPr/>
        </p:nvPicPr>
        <p:blipFill>
          <a:blip r:embed="rId4"/>
          <a:stretch>
            <a:fillRect/>
          </a:stretch>
        </p:blipFill>
        <p:spPr>
          <a:xfrm>
            <a:off x="1316276" y="1524000"/>
            <a:ext cx="4579953" cy="4818361"/>
          </a:xfrm>
          <a:prstGeom prst="rect">
            <a:avLst/>
          </a:prstGeom>
        </p:spPr>
      </p:pic>
    </p:spTree>
    <p:extLst>
      <p:ext uri="{BB962C8B-B14F-4D97-AF65-F5344CB8AC3E}">
        <p14:creationId xmlns:p14="http://schemas.microsoft.com/office/powerpoint/2010/main" val="40723603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864972"/>
          </a:xfrm>
        </p:spPr>
        <p:txBody>
          <a:bodyPr/>
          <a:lstStyle/>
          <a:p>
            <a:r>
              <a:rPr lang="sr-Latn-RS" dirty="0" smtClean="0"/>
              <a:t>Pancoast </a:t>
            </a:r>
            <a:r>
              <a:rPr lang="sr-Latn-RS" dirty="0" err="1" smtClean="0"/>
              <a:t>toumors</a:t>
            </a:r>
            <a:r>
              <a:rPr lang="sr-Latn-RS" dirty="0" smtClean="0"/>
              <a:t> </a:t>
            </a:r>
            <a:endParaRPr lang="en-US" dirty="0"/>
          </a:p>
        </p:txBody>
      </p:sp>
      <p:sp>
        <p:nvSpPr>
          <p:cNvPr id="3" name="Content Placeholder 2"/>
          <p:cNvSpPr>
            <a:spLocks noGrp="1"/>
          </p:cNvSpPr>
          <p:nvPr>
            <p:ph idx="1"/>
          </p:nvPr>
        </p:nvSpPr>
        <p:spPr>
          <a:xfrm>
            <a:off x="280086" y="1037968"/>
            <a:ext cx="8575590" cy="5585254"/>
          </a:xfrm>
        </p:spPr>
        <p:txBody>
          <a:bodyPr/>
          <a:lstStyle/>
          <a:p>
            <a:r>
              <a:rPr lang="en-US" dirty="0"/>
              <a:t>A </a:t>
            </a:r>
            <a:r>
              <a:rPr lang="en-US" dirty="0" err="1"/>
              <a:t>Pancoast</a:t>
            </a:r>
            <a:r>
              <a:rPr lang="en-US" dirty="0"/>
              <a:t> tumor is a tumor of the apex of the </a:t>
            </a:r>
            <a:r>
              <a:rPr lang="en-US" dirty="0" smtClean="0"/>
              <a:t>lung</a:t>
            </a:r>
            <a:r>
              <a:rPr lang="sr-Latn-RS" dirty="0" smtClean="0"/>
              <a:t> (3%)</a:t>
            </a:r>
            <a:r>
              <a:rPr lang="en-US" dirty="0" smtClean="0"/>
              <a:t> </a:t>
            </a:r>
            <a:endParaRPr lang="sr-Latn-RS" dirty="0" smtClean="0"/>
          </a:p>
          <a:p>
            <a:r>
              <a:rPr lang="en-US" dirty="0" smtClean="0"/>
              <a:t>It </a:t>
            </a:r>
            <a:r>
              <a:rPr lang="en-US" dirty="0"/>
              <a:t>is a type of lung cancer defined primarily by its location situated at the top end of either the right or left </a:t>
            </a:r>
            <a:r>
              <a:rPr lang="en-US" dirty="0" smtClean="0"/>
              <a:t>lung </a:t>
            </a:r>
            <a:endParaRPr lang="sr-Latn-RS" dirty="0" smtClean="0"/>
          </a:p>
          <a:p>
            <a:r>
              <a:rPr lang="en-US" dirty="0" smtClean="0"/>
              <a:t>It </a:t>
            </a:r>
            <a:r>
              <a:rPr lang="en-US" dirty="0"/>
              <a:t>typically spreads to nearby tissues </a:t>
            </a:r>
            <a:r>
              <a:rPr lang="en-US" dirty="0" smtClean="0"/>
              <a:t>with </a:t>
            </a:r>
            <a:r>
              <a:rPr lang="en-US" dirty="0"/>
              <a:t>localized destruction of ribs and vertebrae</a:t>
            </a:r>
            <a:r>
              <a:rPr lang="en-US" dirty="0" smtClean="0"/>
              <a:t> </a:t>
            </a:r>
            <a:endParaRPr lang="sr-Latn-RS" dirty="0" smtClean="0"/>
          </a:p>
          <a:p>
            <a:r>
              <a:rPr lang="en-US" dirty="0" smtClean="0"/>
              <a:t>Most </a:t>
            </a:r>
            <a:r>
              <a:rPr lang="en-US" dirty="0" err="1"/>
              <a:t>Pancoast</a:t>
            </a:r>
            <a:r>
              <a:rPr lang="en-US" dirty="0"/>
              <a:t> tumors are non-small-cell lung </a:t>
            </a:r>
            <a:r>
              <a:rPr lang="en-US" dirty="0" smtClean="0"/>
              <a:t>cancers</a:t>
            </a:r>
            <a:endParaRPr lang="sr-Latn-RS" dirty="0" smtClean="0"/>
          </a:p>
          <a:p>
            <a:r>
              <a:rPr lang="sr-Latn-RS" dirty="0" err="1"/>
              <a:t>The</a:t>
            </a:r>
            <a:r>
              <a:rPr lang="sr-Latn-RS" dirty="0"/>
              <a:t> </a:t>
            </a:r>
            <a:r>
              <a:rPr lang="sr-Latn-RS" dirty="0" err="1"/>
              <a:t>growing</a:t>
            </a:r>
            <a:r>
              <a:rPr lang="sr-Latn-RS" dirty="0"/>
              <a:t> tumor </a:t>
            </a:r>
            <a:r>
              <a:rPr lang="sr-Latn-RS" dirty="0" err="1"/>
              <a:t>can</a:t>
            </a:r>
            <a:r>
              <a:rPr lang="sr-Latn-RS" dirty="0"/>
              <a:t> </a:t>
            </a:r>
            <a:r>
              <a:rPr lang="sr-Latn-RS" dirty="0" err="1"/>
              <a:t>cause</a:t>
            </a:r>
            <a:r>
              <a:rPr lang="sr-Latn-RS" dirty="0"/>
              <a:t> </a:t>
            </a:r>
            <a:r>
              <a:rPr lang="sr-Latn-RS" dirty="0" err="1"/>
              <a:t>compression</a:t>
            </a:r>
            <a:r>
              <a:rPr lang="sr-Latn-RS" dirty="0"/>
              <a:t> </a:t>
            </a:r>
            <a:r>
              <a:rPr lang="sr-Latn-RS" dirty="0" err="1"/>
              <a:t>of</a:t>
            </a:r>
            <a:r>
              <a:rPr lang="sr-Latn-RS" dirty="0"/>
              <a:t> </a:t>
            </a:r>
            <a:r>
              <a:rPr lang="sr-Latn-RS" dirty="0" smtClean="0"/>
              <a:t>a </a:t>
            </a:r>
            <a:r>
              <a:rPr lang="sr-Latn-RS" dirty="0" err="1"/>
              <a:t>sympathetic</a:t>
            </a:r>
            <a:r>
              <a:rPr lang="sr-Latn-RS" dirty="0"/>
              <a:t> </a:t>
            </a:r>
            <a:r>
              <a:rPr lang="sr-Latn-RS" dirty="0" err="1"/>
              <a:t>ganglion</a:t>
            </a:r>
            <a:r>
              <a:rPr lang="sr-Latn-RS" dirty="0"/>
              <a:t> (</a:t>
            </a:r>
            <a:r>
              <a:rPr lang="sr-Latn-RS" dirty="0" err="1"/>
              <a:t>the</a:t>
            </a:r>
            <a:r>
              <a:rPr lang="sr-Latn-RS" dirty="0"/>
              <a:t> </a:t>
            </a:r>
            <a:r>
              <a:rPr lang="sr-Latn-RS" dirty="0" err="1"/>
              <a:t>stellate</a:t>
            </a:r>
            <a:r>
              <a:rPr lang="sr-Latn-RS" dirty="0"/>
              <a:t> </a:t>
            </a:r>
            <a:r>
              <a:rPr lang="sr-Latn-RS" dirty="0" err="1"/>
              <a:t>ganglion</a:t>
            </a:r>
            <a:r>
              <a:rPr lang="sr-Latn-RS" dirty="0"/>
              <a:t>), </a:t>
            </a:r>
            <a:r>
              <a:rPr lang="sr-Latn-RS" dirty="0" err="1"/>
              <a:t>resulting</a:t>
            </a:r>
            <a:r>
              <a:rPr lang="sr-Latn-RS" dirty="0"/>
              <a:t> in a </a:t>
            </a:r>
            <a:r>
              <a:rPr lang="sr-Latn-RS" dirty="0" err="1"/>
              <a:t>range</a:t>
            </a:r>
            <a:r>
              <a:rPr lang="sr-Latn-RS" dirty="0"/>
              <a:t> </a:t>
            </a:r>
            <a:r>
              <a:rPr lang="sr-Latn-RS" dirty="0" err="1"/>
              <a:t>of</a:t>
            </a:r>
            <a:r>
              <a:rPr lang="sr-Latn-RS" dirty="0"/>
              <a:t> </a:t>
            </a:r>
            <a:r>
              <a:rPr lang="sr-Latn-RS" dirty="0" err="1"/>
              <a:t>symptoms</a:t>
            </a:r>
            <a:r>
              <a:rPr lang="sr-Latn-RS" dirty="0"/>
              <a:t> </a:t>
            </a:r>
            <a:r>
              <a:rPr lang="sr-Latn-RS" dirty="0" err="1"/>
              <a:t>known</a:t>
            </a:r>
            <a:r>
              <a:rPr lang="sr-Latn-RS" dirty="0"/>
              <a:t> as </a:t>
            </a:r>
            <a:r>
              <a:rPr lang="sr-Latn-RS" dirty="0" err="1"/>
              <a:t>Horner's</a:t>
            </a:r>
            <a:r>
              <a:rPr lang="sr-Latn-RS" dirty="0"/>
              <a:t> </a:t>
            </a:r>
            <a:r>
              <a:rPr lang="sr-Latn-RS" dirty="0" err="1" smtClean="0"/>
              <a:t>syndrome</a:t>
            </a:r>
            <a:r>
              <a:rPr lang="sr-Latn-RS" dirty="0" smtClean="0"/>
              <a:t> (</a:t>
            </a:r>
            <a:r>
              <a:rPr lang="sr-Latn-RS" dirty="0" err="1" smtClean="0"/>
              <a:t>ptosis</a:t>
            </a:r>
            <a:r>
              <a:rPr lang="sr-Latn-RS" dirty="0" smtClean="0"/>
              <a:t>, </a:t>
            </a:r>
            <a:r>
              <a:rPr lang="sr-Latn-RS" dirty="0" err="1" smtClean="0"/>
              <a:t>miosis</a:t>
            </a:r>
            <a:r>
              <a:rPr lang="sr-Latn-RS" dirty="0" smtClean="0"/>
              <a:t>, </a:t>
            </a:r>
            <a:r>
              <a:rPr lang="sr-Latn-RS" dirty="0" err="1" smtClean="0"/>
              <a:t>anhidrosis</a:t>
            </a:r>
            <a:r>
              <a:rPr lang="sr-Latn-RS" dirty="0"/>
              <a:t>)</a:t>
            </a:r>
            <a:r>
              <a:rPr lang="sr-Latn-RS" dirty="0" smtClean="0"/>
              <a:t> </a:t>
            </a:r>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8843414" y="1037968"/>
            <a:ext cx="3348586" cy="2924432"/>
          </a:xfrm>
          <a:prstGeom prst="rect">
            <a:avLst/>
          </a:prstGeom>
        </p:spPr>
      </p:pic>
    </p:spTree>
    <p:extLst>
      <p:ext uri="{BB962C8B-B14F-4D97-AF65-F5344CB8AC3E}">
        <p14:creationId xmlns:p14="http://schemas.microsoft.com/office/powerpoint/2010/main" val="19637863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Pancoast </a:t>
            </a:r>
            <a:r>
              <a:rPr lang="sr-Latn-RS" dirty="0" err="1"/>
              <a:t>toumors</a:t>
            </a:r>
            <a:r>
              <a:rPr lang="sr-Latn-RS" dirty="0"/>
              <a:t> </a:t>
            </a:r>
            <a:endParaRPr lang="en-US" dirty="0"/>
          </a:p>
        </p:txBody>
      </p:sp>
      <p:sp>
        <p:nvSpPr>
          <p:cNvPr id="3" name="Content Placeholder 2"/>
          <p:cNvSpPr>
            <a:spLocks noGrp="1"/>
          </p:cNvSpPr>
          <p:nvPr>
            <p:ph idx="1"/>
          </p:nvPr>
        </p:nvSpPr>
        <p:spPr/>
        <p:txBody>
          <a:bodyPr/>
          <a:lstStyle/>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525508" y="1690687"/>
            <a:ext cx="5202974" cy="4059324"/>
          </a:xfrm>
          <a:prstGeom prst="rect">
            <a:avLst/>
          </a:prstGeom>
        </p:spPr>
      </p:pic>
      <p:pic>
        <p:nvPicPr>
          <p:cNvPr id="5" name="Picture 4"/>
          <p:cNvPicPr>
            <a:picLocks noChangeAspect="1"/>
          </p:cNvPicPr>
          <p:nvPr/>
        </p:nvPicPr>
        <p:blipFill>
          <a:blip r:embed="rId3"/>
          <a:stretch>
            <a:fillRect/>
          </a:stretch>
        </p:blipFill>
        <p:spPr>
          <a:xfrm>
            <a:off x="6479119" y="1651059"/>
            <a:ext cx="5274523" cy="4098951"/>
          </a:xfrm>
          <a:prstGeom prst="rect">
            <a:avLst/>
          </a:prstGeom>
        </p:spPr>
      </p:pic>
    </p:spTree>
    <p:extLst>
      <p:ext uri="{BB962C8B-B14F-4D97-AF65-F5344CB8AC3E}">
        <p14:creationId xmlns:p14="http://schemas.microsoft.com/office/powerpoint/2010/main" val="35709812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Bronchiolo-alveolar carcinomas</a:t>
            </a:r>
          </a:p>
        </p:txBody>
      </p:sp>
      <p:sp>
        <p:nvSpPr>
          <p:cNvPr id="3" name="Content Placeholder 2"/>
          <p:cNvSpPr>
            <a:spLocks noGrp="1"/>
          </p:cNvSpPr>
          <p:nvPr>
            <p:ph idx="1"/>
          </p:nvPr>
        </p:nvSpPr>
        <p:spPr/>
        <p:txBody>
          <a:bodyPr/>
          <a:lstStyle/>
          <a:p>
            <a:r>
              <a:rPr lang="en-US" dirty="0" err="1"/>
              <a:t>Bronchiolo</a:t>
            </a:r>
            <a:r>
              <a:rPr lang="en-US" dirty="0"/>
              <a:t>-alveolar carcinomas arise from the alveoli and the immediately adjacent small </a:t>
            </a:r>
            <a:r>
              <a:rPr lang="en-US" dirty="0" smtClean="0"/>
              <a:t>airways </a:t>
            </a:r>
            <a:endParaRPr lang="sr-Latn-RS" dirty="0" smtClean="0"/>
          </a:p>
          <a:p>
            <a:r>
              <a:rPr lang="en-US" dirty="0" smtClean="0"/>
              <a:t>They </a:t>
            </a:r>
            <a:r>
              <a:rPr lang="en-US" dirty="0"/>
              <a:t>therefore present as peripheral pulmonary opacities rather than with the effects of large airway </a:t>
            </a:r>
            <a:r>
              <a:rPr lang="en-US" dirty="0" smtClean="0"/>
              <a:t>obstruction </a:t>
            </a:r>
            <a:endParaRPr lang="sr-Latn-RS" dirty="0" smtClean="0"/>
          </a:p>
          <a:p>
            <a:r>
              <a:rPr lang="en-US" dirty="0" smtClean="0"/>
              <a:t>The </a:t>
            </a:r>
            <a:r>
              <a:rPr lang="en-US" dirty="0"/>
              <a:t>most common radiographic </a:t>
            </a:r>
            <a:r>
              <a:rPr lang="en-US" dirty="0" smtClean="0"/>
              <a:t>finding </a:t>
            </a:r>
            <a:r>
              <a:rPr lang="en-US" dirty="0"/>
              <a:t>is a solitary lobulated or </a:t>
            </a:r>
            <a:r>
              <a:rPr lang="en-US" dirty="0" err="1"/>
              <a:t>spiculated</a:t>
            </a:r>
            <a:r>
              <a:rPr lang="en-US" dirty="0"/>
              <a:t> pulmonary mass indistinguishable from other types of </a:t>
            </a:r>
            <a:r>
              <a:rPr lang="en-US" dirty="0" smtClean="0"/>
              <a:t>carcinoma </a:t>
            </a:r>
            <a:endParaRPr lang="sr-Latn-RS" dirty="0" smtClean="0"/>
          </a:p>
          <a:p>
            <a:r>
              <a:rPr lang="en-US" dirty="0" smtClean="0"/>
              <a:t>Bubble-like </a:t>
            </a:r>
            <a:r>
              <a:rPr lang="en-US" dirty="0" err="1"/>
              <a:t>lucencies</a:t>
            </a:r>
            <a:r>
              <a:rPr lang="en-US" dirty="0"/>
              <a:t> corresponding to patent small bronchi, air-containing cystic </a:t>
            </a:r>
            <a:r>
              <a:rPr lang="en-US" dirty="0" err="1"/>
              <a:t>lucencies</a:t>
            </a:r>
            <a:r>
              <a:rPr lang="en-US" dirty="0"/>
              <a:t>, or air </a:t>
            </a:r>
            <a:r>
              <a:rPr lang="en-US" dirty="0" err="1"/>
              <a:t>bronchograms</a:t>
            </a:r>
            <a:r>
              <a:rPr lang="en-US" dirty="0"/>
              <a:t> and cavitation may be seen</a:t>
            </a:r>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42537771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093"/>
            <a:ext cx="10515600" cy="945490"/>
          </a:xfrm>
        </p:spPr>
        <p:txBody>
          <a:bodyPr/>
          <a:lstStyle/>
          <a:p>
            <a:r>
              <a:rPr lang="en-US" dirty="0"/>
              <a:t>Bronchiolo-alveolar carcinomas</a:t>
            </a:r>
          </a:p>
        </p:txBody>
      </p:sp>
      <p:sp>
        <p:nvSpPr>
          <p:cNvPr id="3" name="Content Placeholder 2"/>
          <p:cNvSpPr>
            <a:spLocks noGrp="1"/>
          </p:cNvSpPr>
          <p:nvPr>
            <p:ph idx="1"/>
          </p:nvPr>
        </p:nvSpPr>
        <p:spPr>
          <a:xfrm>
            <a:off x="296562" y="947351"/>
            <a:ext cx="11057238" cy="5708822"/>
          </a:xfrm>
        </p:spPr>
        <p:txBody>
          <a:bodyPr/>
          <a:lstStyle/>
          <a:p>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5735975" y="1146990"/>
            <a:ext cx="6192907" cy="2288188"/>
          </a:xfrm>
          <a:prstGeom prst="rect">
            <a:avLst/>
          </a:prstGeom>
        </p:spPr>
      </p:pic>
      <p:pic>
        <p:nvPicPr>
          <p:cNvPr id="5" name="Picture 4"/>
          <p:cNvPicPr>
            <a:picLocks noChangeAspect="1"/>
          </p:cNvPicPr>
          <p:nvPr/>
        </p:nvPicPr>
        <p:blipFill>
          <a:blip r:embed="rId3"/>
          <a:stretch>
            <a:fillRect/>
          </a:stretch>
        </p:blipFill>
        <p:spPr>
          <a:xfrm>
            <a:off x="278866" y="1306640"/>
            <a:ext cx="4826059" cy="3883197"/>
          </a:xfrm>
          <a:prstGeom prst="rect">
            <a:avLst/>
          </a:prstGeom>
        </p:spPr>
      </p:pic>
      <p:pic>
        <p:nvPicPr>
          <p:cNvPr id="6" name="Picture 5"/>
          <p:cNvPicPr>
            <a:picLocks noChangeAspect="1"/>
          </p:cNvPicPr>
          <p:nvPr/>
        </p:nvPicPr>
        <p:blipFill>
          <a:blip r:embed="rId4"/>
          <a:stretch>
            <a:fillRect/>
          </a:stretch>
        </p:blipFill>
        <p:spPr>
          <a:xfrm>
            <a:off x="6823051" y="4061123"/>
            <a:ext cx="3671954" cy="2599249"/>
          </a:xfrm>
          <a:prstGeom prst="rect">
            <a:avLst/>
          </a:prstGeom>
        </p:spPr>
      </p:pic>
    </p:spTree>
    <p:extLst>
      <p:ext uri="{BB962C8B-B14F-4D97-AF65-F5344CB8AC3E}">
        <p14:creationId xmlns:p14="http://schemas.microsoft.com/office/powerpoint/2010/main" val="35448711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093"/>
            <a:ext cx="10515600" cy="914399"/>
          </a:xfrm>
        </p:spPr>
        <p:txBody>
          <a:bodyPr/>
          <a:lstStyle/>
          <a:p>
            <a:r>
              <a:rPr lang="sr-Latn-RS" dirty="0" err="1" smtClean="0"/>
              <a:t>Metastases</a:t>
            </a:r>
            <a:r>
              <a:rPr lang="sr-Latn-RS" dirty="0" smtClean="0"/>
              <a:t> </a:t>
            </a:r>
            <a:endParaRPr lang="en-US" dirty="0"/>
          </a:p>
        </p:txBody>
      </p:sp>
      <p:sp>
        <p:nvSpPr>
          <p:cNvPr id="3" name="Content Placeholder 2"/>
          <p:cNvSpPr>
            <a:spLocks noGrp="1"/>
          </p:cNvSpPr>
          <p:nvPr>
            <p:ph idx="1"/>
          </p:nvPr>
        </p:nvSpPr>
        <p:spPr>
          <a:xfrm>
            <a:off x="238897" y="922638"/>
            <a:ext cx="11114903" cy="5659394"/>
          </a:xfrm>
        </p:spPr>
        <p:txBody>
          <a:bodyPr>
            <a:normAutofit lnSpcReduction="10000"/>
          </a:bodyPr>
          <a:lstStyle/>
          <a:p>
            <a:r>
              <a:rPr lang="en-US" dirty="0"/>
              <a:t>Pulmonary </a:t>
            </a:r>
            <a:r>
              <a:rPr lang="en-US" dirty="0" smtClean="0"/>
              <a:t>metastases </a:t>
            </a:r>
            <a:r>
              <a:rPr lang="en-US" dirty="0"/>
              <a:t>in adults are usually from breast, gastrointestinal tract, kidney, testes, head and neck </a:t>
            </a:r>
            <a:r>
              <a:rPr lang="en-US" dirty="0" err="1"/>
              <a:t>tumours</a:t>
            </a:r>
            <a:r>
              <a:rPr lang="en-US" dirty="0"/>
              <a:t> or from a variety of bone and soft tissue </a:t>
            </a:r>
            <a:r>
              <a:rPr lang="en-US" dirty="0" smtClean="0"/>
              <a:t>sarcomas</a:t>
            </a:r>
            <a:endParaRPr lang="sr-Latn-RS" dirty="0" smtClean="0"/>
          </a:p>
          <a:p>
            <a:r>
              <a:rPr lang="en-US" dirty="0"/>
              <a:t>The spread of </a:t>
            </a:r>
            <a:r>
              <a:rPr lang="en-US" dirty="0" err="1"/>
              <a:t>extrapulmonary</a:t>
            </a:r>
            <a:r>
              <a:rPr lang="en-US" dirty="0"/>
              <a:t> neoplasm to the lung may occur by direct invasion of the pulmonary parenchyma or as a result of </a:t>
            </a:r>
            <a:r>
              <a:rPr lang="en-US" dirty="0" err="1"/>
              <a:t>hematogenous</a:t>
            </a:r>
            <a:r>
              <a:rPr lang="en-US" dirty="0"/>
              <a:t> </a:t>
            </a:r>
            <a:r>
              <a:rPr lang="en-US" dirty="0" smtClean="0"/>
              <a:t>dissemination</a:t>
            </a:r>
            <a:endParaRPr lang="sr-Latn-RS" dirty="0" smtClean="0"/>
          </a:p>
          <a:p>
            <a:r>
              <a:rPr lang="en-US" b="1" dirty="0"/>
              <a:t>Direct invasion </a:t>
            </a:r>
            <a:r>
              <a:rPr lang="en-US" dirty="0"/>
              <a:t>of the lung may occur with mediastinal, pleural, or chest wall </a:t>
            </a:r>
            <a:r>
              <a:rPr lang="en-US" dirty="0" smtClean="0"/>
              <a:t>malignancies </a:t>
            </a:r>
            <a:endParaRPr lang="sr-Latn-RS" dirty="0" smtClean="0"/>
          </a:p>
          <a:p>
            <a:pPr lvl="1"/>
            <a:r>
              <a:rPr lang="en-US" dirty="0" smtClean="0"/>
              <a:t>The </a:t>
            </a:r>
            <a:r>
              <a:rPr lang="en-US" dirty="0"/>
              <a:t>most common mediastinal malignancies to invade the lung are esophageal carcinoma, lymphoma, and malignant germ cell tumors, or any malignancy metastasizing to mediastinal or </a:t>
            </a:r>
            <a:r>
              <a:rPr lang="en-US" dirty="0" err="1"/>
              <a:t>hilar</a:t>
            </a:r>
            <a:r>
              <a:rPr lang="en-US" dirty="0"/>
              <a:t> lymph </a:t>
            </a:r>
            <a:r>
              <a:rPr lang="en-US" dirty="0" smtClean="0"/>
              <a:t>nodes</a:t>
            </a:r>
            <a:endParaRPr lang="sr-Latn-RS" dirty="0" smtClean="0"/>
          </a:p>
          <a:p>
            <a:r>
              <a:rPr lang="en-US" b="1" dirty="0" err="1"/>
              <a:t>Hematogenous</a:t>
            </a:r>
            <a:r>
              <a:rPr lang="en-US" b="1" dirty="0"/>
              <a:t> metastases </a:t>
            </a:r>
            <a:r>
              <a:rPr lang="en-US" dirty="0"/>
              <a:t>to the lung may be seen with any tumor that gains access to the </a:t>
            </a:r>
            <a:r>
              <a:rPr lang="sr-Latn-RS" dirty="0" err="1" smtClean="0"/>
              <a:t>superior</a:t>
            </a:r>
            <a:r>
              <a:rPr lang="sr-Latn-RS" dirty="0" smtClean="0"/>
              <a:t> vena cava</a:t>
            </a:r>
            <a:r>
              <a:rPr lang="en-US" dirty="0" smtClean="0"/>
              <a:t>, </a:t>
            </a:r>
            <a:r>
              <a:rPr lang="en-US" dirty="0"/>
              <a:t>inferior vena cava, or thoracic duct, because the </a:t>
            </a:r>
            <a:r>
              <a:rPr lang="sr-Latn-RS" dirty="0" err="1" smtClean="0"/>
              <a:t>pulmonal</a:t>
            </a:r>
            <a:r>
              <a:rPr lang="sr-Latn-RS" dirty="0" smtClean="0"/>
              <a:t> </a:t>
            </a:r>
            <a:r>
              <a:rPr lang="sr-Latn-RS" dirty="0" err="1" smtClean="0"/>
              <a:t>artery</a:t>
            </a:r>
            <a:r>
              <a:rPr lang="en-US" dirty="0" smtClean="0"/>
              <a:t> </a:t>
            </a:r>
            <a:r>
              <a:rPr lang="en-US" dirty="0"/>
              <a:t>is the </a:t>
            </a:r>
            <a:r>
              <a:rPr lang="en-US" dirty="0" smtClean="0"/>
              <a:t>final </a:t>
            </a:r>
            <a:r>
              <a:rPr lang="en-US" dirty="0"/>
              <a:t>common pathway for these channels</a:t>
            </a:r>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22301720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0617"/>
            <a:ext cx="10515600" cy="914399"/>
          </a:xfrm>
        </p:spPr>
        <p:txBody>
          <a:bodyPr/>
          <a:lstStyle/>
          <a:p>
            <a:r>
              <a:rPr lang="en-US" dirty="0"/>
              <a:t>Large </a:t>
            </a:r>
            <a:r>
              <a:rPr lang="sr-Latn-RS" dirty="0" smtClean="0"/>
              <a:t>a</a:t>
            </a:r>
            <a:r>
              <a:rPr lang="en-US" dirty="0" err="1" smtClean="0"/>
              <a:t>irway</a:t>
            </a:r>
            <a:r>
              <a:rPr lang="en-US" dirty="0" smtClean="0"/>
              <a:t> </a:t>
            </a:r>
            <a:r>
              <a:rPr lang="sr-Latn-RS" dirty="0" smtClean="0"/>
              <a:t>d</a:t>
            </a:r>
            <a:r>
              <a:rPr lang="en-US" dirty="0" err="1" smtClean="0"/>
              <a:t>isease</a:t>
            </a:r>
            <a:r>
              <a:rPr lang="sr-Latn-RS" dirty="0" smtClean="0"/>
              <a:t> – </a:t>
            </a:r>
            <a:r>
              <a:rPr lang="sr-Latn-RS" dirty="0" err="1" smtClean="0"/>
              <a:t>trachea</a:t>
            </a:r>
            <a:r>
              <a:rPr lang="sr-Latn-RS" dirty="0" smtClean="0"/>
              <a:t> </a:t>
            </a:r>
            <a:endParaRPr lang="en-US" dirty="0"/>
          </a:p>
        </p:txBody>
      </p:sp>
      <p:sp>
        <p:nvSpPr>
          <p:cNvPr id="3" name="Content Placeholder 2"/>
          <p:cNvSpPr>
            <a:spLocks noGrp="1"/>
          </p:cNvSpPr>
          <p:nvPr>
            <p:ph idx="1"/>
          </p:nvPr>
        </p:nvSpPr>
        <p:spPr>
          <a:xfrm>
            <a:off x="838200" y="1128584"/>
            <a:ext cx="10515600" cy="5502875"/>
          </a:xfrm>
        </p:spPr>
        <p:txBody>
          <a:bodyPr>
            <a:normAutofit lnSpcReduction="10000"/>
          </a:bodyPr>
          <a:lstStyle/>
          <a:p>
            <a:r>
              <a:rPr lang="en-US" b="1" dirty="0" smtClean="0"/>
              <a:t>Tracheobronchomegaly</a:t>
            </a:r>
            <a:r>
              <a:rPr lang="en-US" dirty="0" smtClean="0"/>
              <a:t> </a:t>
            </a:r>
            <a:r>
              <a:rPr lang="en-US" dirty="0"/>
              <a:t>refers to patients who have marked dilatation of the trachea and </a:t>
            </a:r>
            <a:r>
              <a:rPr lang="en-US" dirty="0" err="1"/>
              <a:t>mainstem</a:t>
            </a:r>
            <a:r>
              <a:rPr lang="en-US" dirty="0"/>
              <a:t> </a:t>
            </a:r>
            <a:r>
              <a:rPr lang="en-US" dirty="0" smtClean="0"/>
              <a:t>bronchi </a:t>
            </a:r>
            <a:endParaRPr lang="sr-Latn-RS" dirty="0" smtClean="0"/>
          </a:p>
          <a:p>
            <a:pPr lvl="1"/>
            <a:r>
              <a:rPr lang="sr-Latn-RS" dirty="0"/>
              <a:t>i</a:t>
            </a:r>
            <a:r>
              <a:rPr lang="en-US" dirty="0" smtClean="0"/>
              <a:t>t </a:t>
            </a:r>
            <a:r>
              <a:rPr lang="en-US" dirty="0"/>
              <a:t>is often associated with tracheal diverticulosis, recurrent lower respiratory tract infection and </a:t>
            </a:r>
            <a:r>
              <a:rPr lang="en-US" dirty="0" smtClean="0"/>
              <a:t>bronchiectasis</a:t>
            </a:r>
            <a:endParaRPr lang="sr-Latn-RS" dirty="0" smtClean="0"/>
          </a:p>
          <a:p>
            <a:r>
              <a:rPr lang="en-US" b="1" dirty="0" smtClean="0"/>
              <a:t>Tracheobronchomalacia</a:t>
            </a:r>
            <a:r>
              <a:rPr lang="en-US" dirty="0" smtClean="0"/>
              <a:t> </a:t>
            </a:r>
            <a:r>
              <a:rPr lang="en-US" dirty="0"/>
              <a:t>results from weakened tracheal cartilage rings and is seen in association with a number of disorders</a:t>
            </a:r>
            <a:r>
              <a:rPr lang="en-US" dirty="0" smtClean="0"/>
              <a:t>,</a:t>
            </a:r>
            <a:r>
              <a:rPr lang="sr-Latn-RS" dirty="0" smtClean="0"/>
              <a:t> </a:t>
            </a:r>
            <a:r>
              <a:rPr lang="en-US" dirty="0" smtClean="0"/>
              <a:t>including </a:t>
            </a:r>
            <a:r>
              <a:rPr lang="en-US" dirty="0" err="1"/>
              <a:t>tracheobronchomegaly</a:t>
            </a:r>
            <a:r>
              <a:rPr lang="en-US" dirty="0"/>
              <a:t>, COPD, diffuse </a:t>
            </a:r>
            <a:r>
              <a:rPr lang="en-US" dirty="0" smtClean="0"/>
              <a:t>tracheal</a:t>
            </a:r>
            <a:r>
              <a:rPr lang="sr-Latn-RS" dirty="0" smtClean="0"/>
              <a:t> </a:t>
            </a:r>
            <a:r>
              <a:rPr lang="en-US" dirty="0" smtClean="0"/>
              <a:t>inflammation</a:t>
            </a:r>
            <a:r>
              <a:rPr lang="en-US" dirty="0"/>
              <a:t>, as well as following </a:t>
            </a:r>
            <a:r>
              <a:rPr lang="en-US" dirty="0" smtClean="0"/>
              <a:t>trauma</a:t>
            </a:r>
            <a:endParaRPr lang="sr-Latn-RS" dirty="0" smtClean="0"/>
          </a:p>
          <a:p>
            <a:r>
              <a:rPr lang="en-US" b="1" dirty="0"/>
              <a:t>Tracheal stenosis </a:t>
            </a:r>
            <a:r>
              <a:rPr lang="en-US" dirty="0"/>
              <a:t>is the narrowing of the trachea that gets in the way of normal </a:t>
            </a:r>
            <a:r>
              <a:rPr lang="en-US" dirty="0" smtClean="0"/>
              <a:t>breathing</a:t>
            </a:r>
            <a:r>
              <a:rPr lang="sr-Latn-RS" dirty="0" smtClean="0"/>
              <a:t> (</a:t>
            </a:r>
            <a:r>
              <a:rPr lang="sr-Latn-RS" dirty="0" err="1" smtClean="0"/>
              <a:t>congenital</a:t>
            </a:r>
            <a:r>
              <a:rPr lang="sr-Latn-RS" dirty="0" smtClean="0"/>
              <a:t>, </a:t>
            </a:r>
            <a:r>
              <a:rPr lang="sr-Latn-RS" dirty="0" err="1" smtClean="0"/>
              <a:t>acquired</a:t>
            </a:r>
            <a:r>
              <a:rPr lang="sr-Latn-RS" dirty="0" smtClean="0"/>
              <a:t>)</a:t>
            </a:r>
          </a:p>
          <a:p>
            <a:r>
              <a:rPr lang="sr-Latn-RS" dirty="0" err="1" smtClean="0"/>
              <a:t>Tracheal</a:t>
            </a:r>
            <a:r>
              <a:rPr lang="sr-Latn-RS" dirty="0" smtClean="0"/>
              <a:t> </a:t>
            </a:r>
            <a:r>
              <a:rPr lang="sr-Latn-RS" dirty="0" err="1" smtClean="0"/>
              <a:t>tumors</a:t>
            </a:r>
            <a:endParaRPr lang="sr-Latn-RS" dirty="0" smtClean="0"/>
          </a:p>
          <a:p>
            <a:pPr lvl="1"/>
            <a:r>
              <a:rPr lang="sr-Latn-RS" dirty="0" smtClean="0"/>
              <a:t>p</a:t>
            </a:r>
            <a:r>
              <a:rPr lang="en-US" dirty="0" err="1" smtClean="0"/>
              <a:t>rimary</a:t>
            </a:r>
            <a:r>
              <a:rPr lang="en-US" dirty="0" smtClean="0"/>
              <a:t> </a:t>
            </a:r>
            <a:r>
              <a:rPr lang="en-US" dirty="0"/>
              <a:t>malignant </a:t>
            </a:r>
            <a:r>
              <a:rPr lang="en-US" dirty="0" smtClean="0"/>
              <a:t>neoplasms</a:t>
            </a:r>
            <a:endParaRPr lang="sr-Latn-RS" dirty="0" smtClean="0"/>
          </a:p>
          <a:p>
            <a:pPr lvl="1"/>
            <a:r>
              <a:rPr lang="sr-Latn-RS" dirty="0" smtClean="0"/>
              <a:t>s</a:t>
            </a:r>
            <a:r>
              <a:rPr lang="en-US" dirty="0" err="1" smtClean="0"/>
              <a:t>econdary</a:t>
            </a:r>
            <a:r>
              <a:rPr lang="en-US" dirty="0" smtClean="0"/>
              <a:t> </a:t>
            </a:r>
            <a:r>
              <a:rPr lang="en-US" dirty="0"/>
              <a:t>malignant </a:t>
            </a:r>
            <a:r>
              <a:rPr lang="en-US" dirty="0" smtClean="0"/>
              <a:t>neoplasms</a:t>
            </a:r>
            <a:endParaRPr lang="sr-Latn-RS" dirty="0" smtClean="0"/>
          </a:p>
          <a:p>
            <a:pPr lvl="1"/>
            <a:r>
              <a:rPr lang="sr-Latn-RS" dirty="0" smtClean="0"/>
              <a:t>b</a:t>
            </a:r>
            <a:r>
              <a:rPr lang="en-US" dirty="0" err="1" smtClean="0"/>
              <a:t>enign</a:t>
            </a:r>
            <a:r>
              <a:rPr lang="en-US" dirty="0" smtClean="0"/>
              <a:t> </a:t>
            </a:r>
            <a:r>
              <a:rPr lang="en-US" dirty="0"/>
              <a:t>neoplasms</a:t>
            </a:r>
            <a:endParaRPr lang="sr-Latn-RS"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10938110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094"/>
            <a:ext cx="10515600" cy="634312"/>
          </a:xfrm>
        </p:spPr>
        <p:txBody>
          <a:bodyPr>
            <a:normAutofit fontScale="90000"/>
          </a:bodyPr>
          <a:lstStyle/>
          <a:p>
            <a:r>
              <a:rPr lang="sr-Latn-RS" dirty="0" err="1" smtClean="0"/>
              <a:t>Metastases</a:t>
            </a:r>
            <a:r>
              <a:rPr lang="sr-Latn-RS" dirty="0" smtClean="0"/>
              <a:t> </a:t>
            </a:r>
            <a:endParaRPr lang="en-US" dirty="0"/>
          </a:p>
        </p:txBody>
      </p:sp>
      <p:sp>
        <p:nvSpPr>
          <p:cNvPr id="3" name="Content Placeholder 2"/>
          <p:cNvSpPr>
            <a:spLocks noGrp="1"/>
          </p:cNvSpPr>
          <p:nvPr>
            <p:ph idx="1"/>
          </p:nvPr>
        </p:nvSpPr>
        <p:spPr>
          <a:xfrm>
            <a:off x="238897" y="741406"/>
            <a:ext cx="11763633" cy="5840626"/>
          </a:xfrm>
        </p:spPr>
        <p:txBody>
          <a:bodyPr>
            <a:normAutofit fontScale="92500" lnSpcReduction="10000"/>
          </a:bodyPr>
          <a:lstStyle/>
          <a:p>
            <a:r>
              <a:rPr lang="en-US" i="1" dirty="0"/>
              <a:t>Pulmonary nodules </a:t>
            </a:r>
            <a:r>
              <a:rPr lang="en-US" dirty="0"/>
              <a:t>are the most common manifestation of </a:t>
            </a:r>
            <a:r>
              <a:rPr lang="en-US" dirty="0" err="1"/>
              <a:t>hematogenous</a:t>
            </a:r>
            <a:r>
              <a:rPr lang="en-US" dirty="0"/>
              <a:t> metastases to the </a:t>
            </a:r>
            <a:r>
              <a:rPr lang="en-US" dirty="0" smtClean="0"/>
              <a:t>lung </a:t>
            </a:r>
            <a:endParaRPr lang="sr-Latn-RS" dirty="0" smtClean="0"/>
          </a:p>
          <a:p>
            <a:r>
              <a:rPr lang="en-US" dirty="0" smtClean="0"/>
              <a:t>They </a:t>
            </a:r>
            <a:r>
              <a:rPr lang="en-US" dirty="0"/>
              <a:t>are most commonly seen in carcinomas of the lung, breast, kidney, thyroid, colon, uterus, and head and </a:t>
            </a:r>
            <a:r>
              <a:rPr lang="en-US" dirty="0" smtClean="0"/>
              <a:t>neck</a:t>
            </a:r>
            <a:endParaRPr lang="sr-Latn-RS" dirty="0" smtClean="0"/>
          </a:p>
          <a:p>
            <a:r>
              <a:rPr lang="en-US" dirty="0"/>
              <a:t>Carcinomas of the </a:t>
            </a:r>
            <a:r>
              <a:rPr lang="en-US" dirty="0" err="1"/>
              <a:t>rectosigmoid</a:t>
            </a:r>
            <a:r>
              <a:rPr lang="en-US" dirty="0"/>
              <a:t> colon, </a:t>
            </a:r>
            <a:r>
              <a:rPr lang="en-US" dirty="0" err="1"/>
              <a:t>osteogenic</a:t>
            </a:r>
            <a:r>
              <a:rPr lang="en-US" dirty="0"/>
              <a:t> sarcoma, renal cell carcinoma, and melanoma are more likely to result in solitary pulmonary </a:t>
            </a:r>
            <a:r>
              <a:rPr lang="en-US" dirty="0" smtClean="0"/>
              <a:t>metastases</a:t>
            </a:r>
            <a:endParaRPr lang="sr-Latn-RS" dirty="0" smtClean="0"/>
          </a:p>
          <a:p>
            <a:r>
              <a:rPr lang="sr-Latn-RS" i="1" dirty="0" err="1"/>
              <a:t>Lymphangitic</a:t>
            </a:r>
            <a:r>
              <a:rPr lang="sr-Latn-RS" i="1" dirty="0"/>
              <a:t> </a:t>
            </a:r>
            <a:r>
              <a:rPr lang="sr-Latn-RS" i="1" dirty="0" err="1" smtClean="0"/>
              <a:t>carcinomatosis</a:t>
            </a:r>
            <a:r>
              <a:rPr lang="sr-Latn-RS" i="1" dirty="0" smtClean="0"/>
              <a:t> </a:t>
            </a:r>
            <a:r>
              <a:rPr lang="sr-Latn-RS" dirty="0"/>
              <a:t>(</a:t>
            </a:r>
            <a:r>
              <a:rPr lang="sr-Latn-RS" dirty="0" smtClean="0"/>
              <a:t>LC) - </a:t>
            </a:r>
            <a:r>
              <a:rPr lang="sr-Latn-RS" dirty="0" err="1" smtClean="0"/>
              <a:t>while</a:t>
            </a:r>
            <a:r>
              <a:rPr lang="sr-Latn-RS" dirty="0" smtClean="0"/>
              <a:t> </a:t>
            </a:r>
            <a:r>
              <a:rPr lang="sr-Latn-RS" dirty="0" err="1"/>
              <a:t>direct</a:t>
            </a:r>
            <a:r>
              <a:rPr lang="sr-Latn-RS" dirty="0"/>
              <a:t> </a:t>
            </a:r>
            <a:r>
              <a:rPr lang="sr-Latn-RS" dirty="0" err="1"/>
              <a:t>parenchymal</a:t>
            </a:r>
            <a:r>
              <a:rPr lang="sr-Latn-RS" dirty="0"/>
              <a:t> </a:t>
            </a:r>
            <a:r>
              <a:rPr lang="sr-Latn-RS" dirty="0" err="1"/>
              <a:t>lymphatic</a:t>
            </a:r>
            <a:r>
              <a:rPr lang="sr-Latn-RS" dirty="0"/>
              <a:t> </a:t>
            </a:r>
            <a:r>
              <a:rPr lang="sr-Latn-RS" dirty="0" err="1"/>
              <a:t>invasion</a:t>
            </a:r>
            <a:r>
              <a:rPr lang="sr-Latn-RS" dirty="0"/>
              <a:t> </a:t>
            </a:r>
            <a:r>
              <a:rPr lang="sr-Latn-RS" dirty="0" err="1"/>
              <a:t>and</a:t>
            </a:r>
            <a:r>
              <a:rPr lang="sr-Latn-RS" dirty="0"/>
              <a:t> </a:t>
            </a:r>
            <a:r>
              <a:rPr lang="sr-Latn-RS" dirty="0" err="1"/>
              <a:t>obstruction</a:t>
            </a:r>
            <a:r>
              <a:rPr lang="sr-Latn-RS" dirty="0"/>
              <a:t> </a:t>
            </a:r>
            <a:r>
              <a:rPr lang="sr-Latn-RS" dirty="0" err="1"/>
              <a:t>of</a:t>
            </a:r>
            <a:r>
              <a:rPr lang="sr-Latn-RS" dirty="0"/>
              <a:t> </a:t>
            </a:r>
            <a:r>
              <a:rPr lang="sr-Latn-RS" dirty="0" err="1"/>
              <a:t>hilar</a:t>
            </a:r>
            <a:r>
              <a:rPr lang="sr-Latn-RS" dirty="0"/>
              <a:t> </a:t>
            </a:r>
            <a:r>
              <a:rPr lang="sr-Latn-RS" dirty="0" err="1"/>
              <a:t>and</a:t>
            </a:r>
            <a:r>
              <a:rPr lang="sr-Latn-RS" dirty="0"/>
              <a:t> </a:t>
            </a:r>
            <a:r>
              <a:rPr lang="sr-Latn-RS" dirty="0" err="1"/>
              <a:t>mediastinal</a:t>
            </a:r>
            <a:r>
              <a:rPr lang="sr-Latn-RS" dirty="0"/>
              <a:t> </a:t>
            </a:r>
            <a:r>
              <a:rPr lang="sr-Latn-RS" dirty="0" err="1"/>
              <a:t>lymph</a:t>
            </a:r>
            <a:r>
              <a:rPr lang="sr-Latn-RS" dirty="0"/>
              <a:t> </a:t>
            </a:r>
            <a:r>
              <a:rPr lang="sr-Latn-RS" dirty="0" err="1"/>
              <a:t>nodes</a:t>
            </a:r>
            <a:r>
              <a:rPr lang="sr-Latn-RS" dirty="0"/>
              <a:t> </a:t>
            </a:r>
            <a:r>
              <a:rPr lang="sr-Latn-RS" dirty="0" err="1"/>
              <a:t>by</a:t>
            </a:r>
            <a:r>
              <a:rPr lang="sr-Latn-RS" dirty="0"/>
              <a:t> </a:t>
            </a:r>
            <a:r>
              <a:rPr lang="sr-Latn-RS" dirty="0" err="1"/>
              <a:t>bronchogenic</a:t>
            </a:r>
            <a:r>
              <a:rPr lang="sr-Latn-RS" dirty="0"/>
              <a:t> </a:t>
            </a:r>
            <a:r>
              <a:rPr lang="sr-Latn-RS" dirty="0" err="1"/>
              <a:t>carcinoma</a:t>
            </a:r>
            <a:r>
              <a:rPr lang="sr-Latn-RS" dirty="0"/>
              <a:t> is </a:t>
            </a:r>
            <a:r>
              <a:rPr lang="sr-Latn-RS" dirty="0" err="1"/>
              <a:t>the</a:t>
            </a:r>
            <a:r>
              <a:rPr lang="sr-Latn-RS" dirty="0"/>
              <a:t> </a:t>
            </a:r>
            <a:r>
              <a:rPr lang="sr-Latn-RS" dirty="0" smtClean="0"/>
              <a:t>most </a:t>
            </a:r>
            <a:r>
              <a:rPr lang="sr-Latn-RS" dirty="0" err="1" smtClean="0"/>
              <a:t>common</a:t>
            </a:r>
            <a:r>
              <a:rPr lang="sr-Latn-RS" dirty="0" smtClean="0"/>
              <a:t> </a:t>
            </a:r>
            <a:r>
              <a:rPr lang="sr-Latn-RS" dirty="0" err="1"/>
              <a:t>cause</a:t>
            </a:r>
            <a:r>
              <a:rPr lang="sr-Latn-RS" dirty="0"/>
              <a:t> </a:t>
            </a:r>
            <a:r>
              <a:rPr lang="sr-Latn-RS" dirty="0" err="1"/>
              <a:t>of</a:t>
            </a:r>
            <a:r>
              <a:rPr lang="sr-Latn-RS" dirty="0"/>
              <a:t> </a:t>
            </a:r>
            <a:r>
              <a:rPr lang="sr-Latn-RS" dirty="0" err="1"/>
              <a:t>unilateral</a:t>
            </a:r>
            <a:r>
              <a:rPr lang="sr-Latn-RS" dirty="0"/>
              <a:t> LC, </a:t>
            </a:r>
            <a:r>
              <a:rPr lang="sr-Latn-RS" dirty="0" err="1"/>
              <a:t>extrapulmonary</a:t>
            </a:r>
            <a:r>
              <a:rPr lang="sr-Latn-RS" dirty="0"/>
              <a:t> </a:t>
            </a:r>
            <a:r>
              <a:rPr lang="sr-Latn-RS" dirty="0" err="1"/>
              <a:t>malignancies</a:t>
            </a:r>
            <a:r>
              <a:rPr lang="sr-Latn-RS" dirty="0"/>
              <a:t> </a:t>
            </a:r>
            <a:r>
              <a:rPr lang="sr-Latn-RS" dirty="0" err="1"/>
              <a:t>may</a:t>
            </a:r>
            <a:r>
              <a:rPr lang="sr-Latn-RS" dirty="0"/>
              <a:t> </a:t>
            </a:r>
            <a:r>
              <a:rPr lang="sr-Latn-RS" dirty="0" err="1"/>
              <a:t>invade</a:t>
            </a:r>
            <a:r>
              <a:rPr lang="sr-Latn-RS" dirty="0"/>
              <a:t> </a:t>
            </a:r>
            <a:r>
              <a:rPr lang="sr-Latn-RS" dirty="0" err="1"/>
              <a:t>pulmonary</a:t>
            </a:r>
            <a:r>
              <a:rPr lang="sr-Latn-RS" dirty="0"/>
              <a:t> </a:t>
            </a:r>
            <a:r>
              <a:rPr lang="sr-Latn-RS" dirty="0" err="1"/>
              <a:t>lymphatics</a:t>
            </a:r>
            <a:r>
              <a:rPr lang="sr-Latn-RS" dirty="0"/>
              <a:t> </a:t>
            </a:r>
            <a:r>
              <a:rPr lang="sr-Latn-RS" dirty="0" err="1"/>
              <a:t>after</a:t>
            </a:r>
            <a:r>
              <a:rPr lang="sr-Latn-RS" dirty="0"/>
              <a:t> </a:t>
            </a:r>
            <a:r>
              <a:rPr lang="sr-Latn-RS" dirty="0" err="1" smtClean="0"/>
              <a:t>hematogenous</a:t>
            </a:r>
            <a:r>
              <a:rPr lang="sr-Latn-RS" dirty="0" smtClean="0"/>
              <a:t> </a:t>
            </a:r>
            <a:r>
              <a:rPr lang="sr-Latn-RS" dirty="0" err="1" smtClean="0"/>
              <a:t>dissemination</a:t>
            </a:r>
            <a:r>
              <a:rPr lang="sr-Latn-RS" dirty="0" smtClean="0"/>
              <a:t> </a:t>
            </a:r>
            <a:r>
              <a:rPr lang="sr-Latn-RS" dirty="0"/>
              <a:t>to </a:t>
            </a:r>
            <a:r>
              <a:rPr lang="sr-Latn-RS" dirty="0" err="1"/>
              <a:t>both</a:t>
            </a:r>
            <a:r>
              <a:rPr lang="sr-Latn-RS" dirty="0"/>
              <a:t> </a:t>
            </a:r>
            <a:r>
              <a:rPr lang="sr-Latn-RS" dirty="0" err="1"/>
              <a:t>lungs</a:t>
            </a:r>
            <a:r>
              <a:rPr lang="sr-Latn-RS" dirty="0"/>
              <a:t> to </a:t>
            </a:r>
            <a:r>
              <a:rPr lang="sr-Latn-RS" dirty="0" err="1"/>
              <a:t>produce</a:t>
            </a:r>
            <a:r>
              <a:rPr lang="sr-Latn-RS" dirty="0"/>
              <a:t> </a:t>
            </a:r>
            <a:r>
              <a:rPr lang="sr-Latn-RS" dirty="0" err="1"/>
              <a:t>interstitial</a:t>
            </a:r>
            <a:r>
              <a:rPr lang="sr-Latn-RS" dirty="0"/>
              <a:t> </a:t>
            </a:r>
            <a:r>
              <a:rPr lang="sr-Latn-RS" dirty="0" err="1"/>
              <a:t>deposits</a:t>
            </a:r>
            <a:r>
              <a:rPr lang="sr-Latn-RS" dirty="0"/>
              <a:t> </a:t>
            </a:r>
            <a:r>
              <a:rPr lang="sr-Latn-RS" dirty="0" err="1" smtClean="0"/>
              <a:t>of</a:t>
            </a:r>
            <a:r>
              <a:rPr lang="sr-Latn-RS" dirty="0" smtClean="0"/>
              <a:t> tumor </a:t>
            </a:r>
          </a:p>
          <a:p>
            <a:r>
              <a:rPr lang="sr-Latn-RS" dirty="0" smtClean="0"/>
              <a:t>In </a:t>
            </a:r>
            <a:r>
              <a:rPr lang="sr-Latn-RS" dirty="0"/>
              <a:t>LC, </a:t>
            </a:r>
            <a:r>
              <a:rPr lang="sr-Latn-RS" dirty="0" err="1"/>
              <a:t>the</a:t>
            </a:r>
            <a:r>
              <a:rPr lang="sr-Latn-RS" dirty="0"/>
              <a:t> tumor </a:t>
            </a:r>
            <a:r>
              <a:rPr lang="sr-Latn-RS" dirty="0" err="1"/>
              <a:t>cells</a:t>
            </a:r>
            <a:r>
              <a:rPr lang="sr-Latn-RS" dirty="0"/>
              <a:t> </a:t>
            </a:r>
            <a:r>
              <a:rPr lang="sr-Latn-RS" dirty="0" err="1"/>
              <a:t>invade</a:t>
            </a:r>
            <a:r>
              <a:rPr lang="sr-Latn-RS" dirty="0"/>
              <a:t> </a:t>
            </a:r>
            <a:r>
              <a:rPr lang="sr-Latn-RS" dirty="0" err="1"/>
              <a:t>the</a:t>
            </a:r>
            <a:r>
              <a:rPr lang="sr-Latn-RS" dirty="0"/>
              <a:t> </a:t>
            </a:r>
            <a:r>
              <a:rPr lang="sr-Latn-RS" dirty="0" err="1"/>
              <a:t>lymphatics</a:t>
            </a:r>
            <a:r>
              <a:rPr lang="sr-Latn-RS" dirty="0"/>
              <a:t> </a:t>
            </a:r>
            <a:r>
              <a:rPr lang="sr-Latn-RS" dirty="0" err="1"/>
              <a:t>within</a:t>
            </a:r>
            <a:r>
              <a:rPr lang="sr-Latn-RS" dirty="0"/>
              <a:t> </a:t>
            </a:r>
            <a:r>
              <a:rPr lang="sr-Latn-RS" dirty="0" err="1"/>
              <a:t>the</a:t>
            </a:r>
            <a:r>
              <a:rPr lang="sr-Latn-RS" dirty="0"/>
              <a:t> </a:t>
            </a:r>
            <a:r>
              <a:rPr lang="sr-Latn-RS" dirty="0" err="1"/>
              <a:t>peribronchovascular</a:t>
            </a:r>
            <a:r>
              <a:rPr lang="sr-Latn-RS" dirty="0"/>
              <a:t> </a:t>
            </a:r>
            <a:r>
              <a:rPr lang="sr-Latn-RS" dirty="0" err="1"/>
              <a:t>and</a:t>
            </a:r>
            <a:r>
              <a:rPr lang="sr-Latn-RS" dirty="0"/>
              <a:t> </a:t>
            </a:r>
            <a:r>
              <a:rPr lang="sr-Latn-RS" dirty="0" err="1"/>
              <a:t>peripheral</a:t>
            </a:r>
            <a:r>
              <a:rPr lang="sr-Latn-RS" dirty="0"/>
              <a:t> </a:t>
            </a:r>
            <a:r>
              <a:rPr lang="sr-Latn-RS" dirty="0" err="1"/>
              <a:t>interstitium</a:t>
            </a:r>
            <a:r>
              <a:rPr lang="sr-Latn-RS" dirty="0"/>
              <a:t>, </a:t>
            </a:r>
            <a:r>
              <a:rPr lang="sr-Latn-RS" dirty="0" err="1"/>
              <a:t>resulting</a:t>
            </a:r>
            <a:r>
              <a:rPr lang="sr-Latn-RS" dirty="0"/>
              <a:t> </a:t>
            </a:r>
            <a:r>
              <a:rPr lang="sr-Latn-RS" dirty="0" smtClean="0"/>
              <a:t>in </a:t>
            </a:r>
            <a:r>
              <a:rPr lang="sr-Latn-RS" dirty="0" err="1" smtClean="0"/>
              <a:t>lymphatic</a:t>
            </a:r>
            <a:r>
              <a:rPr lang="sr-Latn-RS" dirty="0" smtClean="0"/>
              <a:t> </a:t>
            </a:r>
            <a:r>
              <a:rPr lang="sr-Latn-RS" dirty="0" err="1"/>
              <a:t>dilatation</a:t>
            </a:r>
            <a:r>
              <a:rPr lang="sr-Latn-RS" dirty="0"/>
              <a:t>, </a:t>
            </a:r>
            <a:r>
              <a:rPr lang="sr-Latn-RS" dirty="0" err="1"/>
              <a:t>interstitial</a:t>
            </a:r>
            <a:r>
              <a:rPr lang="sr-Latn-RS" dirty="0"/>
              <a:t> </a:t>
            </a:r>
            <a:r>
              <a:rPr lang="sr-Latn-RS" dirty="0" err="1"/>
              <a:t>edema</a:t>
            </a:r>
            <a:r>
              <a:rPr lang="sr-Latn-RS" dirty="0"/>
              <a:t>, </a:t>
            </a:r>
            <a:r>
              <a:rPr lang="sr-Latn-RS" dirty="0" err="1"/>
              <a:t>and</a:t>
            </a:r>
            <a:r>
              <a:rPr lang="sr-Latn-RS" dirty="0"/>
              <a:t> </a:t>
            </a:r>
            <a:r>
              <a:rPr lang="sr-Latn-RS" dirty="0" err="1" smtClean="0"/>
              <a:t>fibrosis</a:t>
            </a:r>
            <a:endParaRPr lang="sr-Latn-RS" dirty="0" smtClean="0"/>
          </a:p>
          <a:p>
            <a:r>
              <a:rPr lang="en-US" dirty="0"/>
              <a:t>The most common </a:t>
            </a:r>
            <a:r>
              <a:rPr lang="en-US" dirty="0" err="1"/>
              <a:t>extrathoracic</a:t>
            </a:r>
            <a:r>
              <a:rPr lang="en-US" dirty="0"/>
              <a:t> malignancies to produce LC are carcinomas of the breast, stomach, pancreas, and prostate</a:t>
            </a:r>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35381515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093"/>
            <a:ext cx="10515600" cy="914399"/>
          </a:xfrm>
        </p:spPr>
        <p:txBody>
          <a:bodyPr/>
          <a:lstStyle/>
          <a:p>
            <a:r>
              <a:rPr lang="sr-Latn-RS" dirty="0" err="1" smtClean="0"/>
              <a:t>Metastases</a:t>
            </a:r>
            <a:r>
              <a:rPr lang="sr-Latn-RS" dirty="0" smtClean="0"/>
              <a:t> </a:t>
            </a:r>
            <a:endParaRPr lang="en-US" dirty="0"/>
          </a:p>
        </p:txBody>
      </p:sp>
      <p:sp>
        <p:nvSpPr>
          <p:cNvPr id="3" name="Content Placeholder 2"/>
          <p:cNvSpPr>
            <a:spLocks noGrp="1"/>
          </p:cNvSpPr>
          <p:nvPr>
            <p:ph idx="1"/>
          </p:nvPr>
        </p:nvSpPr>
        <p:spPr>
          <a:xfrm>
            <a:off x="238897" y="922638"/>
            <a:ext cx="11114903" cy="5659394"/>
          </a:xfrm>
        </p:spPr>
        <p:txBody>
          <a:bodyPr/>
          <a:lstStyle/>
          <a:p>
            <a:pPr marL="0" indent="0">
              <a:buNone/>
            </a:pPr>
            <a:r>
              <a:rPr lang="sr-Latn-RS" dirty="0" smtClean="0"/>
              <a:t>                                      multiple </a:t>
            </a:r>
            <a:r>
              <a:rPr lang="sr-Latn-RS" dirty="0" err="1" smtClean="0"/>
              <a:t>nodular</a:t>
            </a:r>
            <a:r>
              <a:rPr lang="sr-Latn-RS" dirty="0" smtClean="0"/>
              <a:t> </a:t>
            </a:r>
            <a:r>
              <a:rPr lang="sr-Latn-RS" dirty="0" err="1" smtClean="0"/>
              <a:t>metastases</a:t>
            </a:r>
            <a:r>
              <a:rPr lang="sr-Latn-RS" dirty="0" smtClean="0"/>
              <a:t> (</a:t>
            </a:r>
            <a:r>
              <a:rPr lang="sr-Latn-RS" dirty="0" err="1" smtClean="0"/>
              <a:t>hematogenous</a:t>
            </a:r>
            <a:r>
              <a:rPr lang="sr-Latn-RS" dirty="0" smtClean="0"/>
              <a:t>)</a:t>
            </a:r>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376759" y="1593786"/>
            <a:ext cx="4747176" cy="4346006"/>
          </a:xfrm>
          <a:prstGeom prst="rect">
            <a:avLst/>
          </a:prstGeom>
        </p:spPr>
      </p:pic>
      <p:pic>
        <p:nvPicPr>
          <p:cNvPr id="5" name="Picture 4"/>
          <p:cNvPicPr>
            <a:picLocks noChangeAspect="1"/>
          </p:cNvPicPr>
          <p:nvPr/>
        </p:nvPicPr>
        <p:blipFill>
          <a:blip r:embed="rId3"/>
          <a:stretch>
            <a:fillRect/>
          </a:stretch>
        </p:blipFill>
        <p:spPr>
          <a:xfrm>
            <a:off x="6609860" y="1593786"/>
            <a:ext cx="4474778" cy="4568117"/>
          </a:xfrm>
          <a:prstGeom prst="rect">
            <a:avLst/>
          </a:prstGeom>
        </p:spPr>
      </p:pic>
    </p:spTree>
    <p:extLst>
      <p:ext uri="{BB962C8B-B14F-4D97-AF65-F5344CB8AC3E}">
        <p14:creationId xmlns:p14="http://schemas.microsoft.com/office/powerpoint/2010/main" val="11580526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093"/>
            <a:ext cx="10515600" cy="914399"/>
          </a:xfrm>
        </p:spPr>
        <p:txBody>
          <a:bodyPr/>
          <a:lstStyle/>
          <a:p>
            <a:r>
              <a:rPr lang="sr-Latn-RS" dirty="0" err="1" smtClean="0"/>
              <a:t>Metastases</a:t>
            </a:r>
            <a:r>
              <a:rPr lang="sr-Latn-RS" dirty="0" smtClean="0"/>
              <a:t> </a:t>
            </a:r>
            <a:endParaRPr lang="en-US" dirty="0"/>
          </a:p>
        </p:txBody>
      </p:sp>
      <p:sp>
        <p:nvSpPr>
          <p:cNvPr id="3" name="Content Placeholder 2"/>
          <p:cNvSpPr>
            <a:spLocks noGrp="1"/>
          </p:cNvSpPr>
          <p:nvPr>
            <p:ph idx="1"/>
          </p:nvPr>
        </p:nvSpPr>
        <p:spPr>
          <a:xfrm>
            <a:off x="238897" y="922638"/>
            <a:ext cx="11114903" cy="5659394"/>
          </a:xfrm>
        </p:spPr>
        <p:txBody>
          <a:bodyPr/>
          <a:lstStyle/>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466211" y="1219199"/>
            <a:ext cx="5492001" cy="4425907"/>
          </a:xfrm>
          <a:prstGeom prst="rect">
            <a:avLst/>
          </a:prstGeom>
        </p:spPr>
      </p:pic>
      <p:pic>
        <p:nvPicPr>
          <p:cNvPr id="5" name="Picture 4"/>
          <p:cNvPicPr>
            <a:picLocks noChangeAspect="1"/>
          </p:cNvPicPr>
          <p:nvPr/>
        </p:nvPicPr>
        <p:blipFill>
          <a:blip r:embed="rId3"/>
          <a:stretch>
            <a:fillRect/>
          </a:stretch>
        </p:blipFill>
        <p:spPr>
          <a:xfrm>
            <a:off x="6602626" y="1219198"/>
            <a:ext cx="4551405" cy="4551405"/>
          </a:xfrm>
          <a:prstGeom prst="rect">
            <a:avLst/>
          </a:prstGeom>
        </p:spPr>
      </p:pic>
    </p:spTree>
    <p:extLst>
      <p:ext uri="{BB962C8B-B14F-4D97-AF65-F5344CB8AC3E}">
        <p14:creationId xmlns:p14="http://schemas.microsoft.com/office/powerpoint/2010/main" val="3784529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093"/>
            <a:ext cx="10515600" cy="914399"/>
          </a:xfrm>
        </p:spPr>
        <p:txBody>
          <a:bodyPr/>
          <a:lstStyle/>
          <a:p>
            <a:r>
              <a:rPr lang="sr-Latn-RS" dirty="0" err="1" smtClean="0"/>
              <a:t>Metastases</a:t>
            </a:r>
            <a:r>
              <a:rPr lang="sr-Latn-RS" dirty="0" smtClean="0"/>
              <a:t> </a:t>
            </a:r>
            <a:endParaRPr lang="en-US" dirty="0"/>
          </a:p>
        </p:txBody>
      </p:sp>
      <p:sp>
        <p:nvSpPr>
          <p:cNvPr id="3" name="Content Placeholder 2"/>
          <p:cNvSpPr>
            <a:spLocks noGrp="1"/>
          </p:cNvSpPr>
          <p:nvPr>
            <p:ph idx="1"/>
          </p:nvPr>
        </p:nvSpPr>
        <p:spPr>
          <a:xfrm>
            <a:off x="238897" y="922638"/>
            <a:ext cx="11114903" cy="5659394"/>
          </a:xfrm>
        </p:spPr>
        <p:txBody>
          <a:bodyPr/>
          <a:lstStyle/>
          <a:p>
            <a:pPr marL="0" indent="0">
              <a:buNone/>
            </a:pPr>
            <a:r>
              <a:rPr lang="sr-Latn-RS" dirty="0" smtClean="0"/>
              <a:t>                                      </a:t>
            </a:r>
            <a:r>
              <a:rPr lang="sr-Latn-RS" dirty="0" err="1" smtClean="0"/>
              <a:t>Lymphangitic</a:t>
            </a:r>
            <a:r>
              <a:rPr lang="sr-Latn-RS" dirty="0" smtClean="0"/>
              <a:t> </a:t>
            </a:r>
            <a:r>
              <a:rPr lang="sr-Latn-RS" dirty="0" err="1" smtClean="0"/>
              <a:t>carcinomatosis</a:t>
            </a:r>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618423" y="1753711"/>
            <a:ext cx="4645555" cy="4767485"/>
          </a:xfrm>
          <a:prstGeom prst="rect">
            <a:avLst/>
          </a:prstGeom>
        </p:spPr>
      </p:pic>
      <p:pic>
        <p:nvPicPr>
          <p:cNvPr id="5" name="Picture 4"/>
          <p:cNvPicPr>
            <a:picLocks noChangeAspect="1"/>
          </p:cNvPicPr>
          <p:nvPr/>
        </p:nvPicPr>
        <p:blipFill>
          <a:blip r:embed="rId3"/>
          <a:stretch>
            <a:fillRect/>
          </a:stretch>
        </p:blipFill>
        <p:spPr>
          <a:xfrm>
            <a:off x="5964931" y="1753711"/>
            <a:ext cx="5929707" cy="4767485"/>
          </a:xfrm>
          <a:prstGeom prst="rect">
            <a:avLst/>
          </a:prstGeom>
        </p:spPr>
      </p:pic>
    </p:spTree>
    <p:extLst>
      <p:ext uri="{BB962C8B-B14F-4D97-AF65-F5344CB8AC3E}">
        <p14:creationId xmlns:p14="http://schemas.microsoft.com/office/powerpoint/2010/main" val="1359393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1806"/>
            <a:ext cx="10515600" cy="1021492"/>
          </a:xfrm>
        </p:spPr>
        <p:txBody>
          <a:bodyPr/>
          <a:lstStyle/>
          <a:p>
            <a:r>
              <a:rPr lang="sr-Latn-RS" dirty="0" smtClean="0"/>
              <a:t>Benign </a:t>
            </a:r>
            <a:r>
              <a:rPr lang="sr-Latn-RS" dirty="0" err="1" smtClean="0"/>
              <a:t>pulmonary</a:t>
            </a:r>
            <a:r>
              <a:rPr lang="sr-Latn-RS" dirty="0" smtClean="0"/>
              <a:t> </a:t>
            </a:r>
            <a:r>
              <a:rPr lang="sr-Latn-RS" dirty="0" err="1" smtClean="0"/>
              <a:t>tumours</a:t>
            </a:r>
            <a:endParaRPr lang="en-US" dirty="0"/>
          </a:p>
        </p:txBody>
      </p:sp>
      <p:sp>
        <p:nvSpPr>
          <p:cNvPr id="3" name="Content Placeholder 2"/>
          <p:cNvSpPr>
            <a:spLocks noGrp="1"/>
          </p:cNvSpPr>
          <p:nvPr>
            <p:ph idx="1"/>
          </p:nvPr>
        </p:nvSpPr>
        <p:spPr>
          <a:xfrm>
            <a:off x="230659" y="1037968"/>
            <a:ext cx="11123141" cy="5535827"/>
          </a:xfrm>
        </p:spPr>
        <p:txBody>
          <a:bodyPr>
            <a:normAutofit fontScale="92500" lnSpcReduction="20000"/>
          </a:bodyPr>
          <a:lstStyle/>
          <a:p>
            <a:r>
              <a:rPr lang="en-US" b="1" dirty="0"/>
              <a:t>Bronchial </a:t>
            </a:r>
            <a:r>
              <a:rPr lang="en-US" b="1" dirty="0" smtClean="0"/>
              <a:t>carcinoids </a:t>
            </a:r>
            <a:r>
              <a:rPr lang="en-US" dirty="0"/>
              <a:t>are uncommon, constituting less than 5% of pulmonary </a:t>
            </a:r>
            <a:r>
              <a:rPr lang="en-US" dirty="0" err="1" smtClean="0"/>
              <a:t>tumours</a:t>
            </a:r>
            <a:endParaRPr lang="sr-Latn-RS" dirty="0" smtClean="0"/>
          </a:p>
          <a:p>
            <a:pPr lvl="1"/>
            <a:r>
              <a:rPr lang="sr-Latn-RS" dirty="0" smtClean="0"/>
              <a:t>t</a:t>
            </a:r>
            <a:r>
              <a:rPr lang="en-US" dirty="0" err="1" smtClean="0"/>
              <a:t>ypical</a:t>
            </a:r>
            <a:r>
              <a:rPr lang="en-US" dirty="0" smtClean="0"/>
              <a:t> </a:t>
            </a:r>
            <a:r>
              <a:rPr lang="en-US" dirty="0"/>
              <a:t>carcinoids most commonly arise in central </a:t>
            </a:r>
            <a:r>
              <a:rPr lang="en-US" dirty="0" smtClean="0"/>
              <a:t>airways</a:t>
            </a:r>
            <a:r>
              <a:rPr lang="sr-Latn-RS" dirty="0" smtClean="0"/>
              <a:t> (85-90%)</a:t>
            </a:r>
            <a:r>
              <a:rPr lang="en-US" dirty="0" smtClean="0"/>
              <a:t> </a:t>
            </a:r>
            <a:endParaRPr lang="sr-Latn-RS" dirty="0" smtClean="0"/>
          </a:p>
          <a:p>
            <a:pPr lvl="1"/>
            <a:r>
              <a:rPr lang="sr-Latn-RS" dirty="0"/>
              <a:t>a</a:t>
            </a:r>
            <a:r>
              <a:rPr lang="en-US" dirty="0" smtClean="0"/>
              <a:t>typical </a:t>
            </a:r>
            <a:r>
              <a:rPr lang="en-US" dirty="0"/>
              <a:t>carcinoids usually arise in </a:t>
            </a:r>
            <a:r>
              <a:rPr lang="en-US" dirty="0" smtClean="0"/>
              <a:t>the</a:t>
            </a:r>
            <a:r>
              <a:rPr lang="sr-Latn-RS" dirty="0" smtClean="0"/>
              <a:t> </a:t>
            </a:r>
            <a:r>
              <a:rPr lang="en-US" dirty="0"/>
              <a:t>lung </a:t>
            </a:r>
            <a:r>
              <a:rPr lang="en-US" dirty="0" smtClean="0"/>
              <a:t>periphery</a:t>
            </a:r>
            <a:r>
              <a:rPr lang="sr-Latn-RS" dirty="0" smtClean="0"/>
              <a:t> (10-15%)</a:t>
            </a:r>
          </a:p>
          <a:p>
            <a:r>
              <a:rPr lang="en-US" b="1" dirty="0"/>
              <a:t>Pulmonary </a:t>
            </a:r>
            <a:r>
              <a:rPr lang="en-US" b="1" dirty="0" smtClean="0"/>
              <a:t>hamartoma </a:t>
            </a:r>
            <a:r>
              <a:rPr lang="en-US" dirty="0"/>
              <a:t>are </a:t>
            </a:r>
            <a:r>
              <a:rPr lang="en-US" dirty="0" err="1"/>
              <a:t>tumour</a:t>
            </a:r>
            <a:r>
              <a:rPr lang="en-US" dirty="0"/>
              <a:t>-like malformations composed of an abnormal mixture of mature tissues normally found in the organ in which the </a:t>
            </a:r>
            <a:r>
              <a:rPr lang="en-US" dirty="0" err="1"/>
              <a:t>tumour</a:t>
            </a:r>
            <a:r>
              <a:rPr lang="en-US" dirty="0"/>
              <a:t> </a:t>
            </a:r>
            <a:r>
              <a:rPr lang="en-US" dirty="0" smtClean="0"/>
              <a:t>occurs</a:t>
            </a:r>
            <a:r>
              <a:rPr lang="sr-Latn-RS" dirty="0" smtClean="0"/>
              <a:t>;</a:t>
            </a:r>
            <a:r>
              <a:rPr lang="en-US" dirty="0" smtClean="0"/>
              <a:t> </a:t>
            </a:r>
            <a:r>
              <a:rPr lang="sr-Latn-RS" dirty="0" smtClean="0"/>
              <a:t>p</a:t>
            </a:r>
            <a:r>
              <a:rPr lang="en-US" dirty="0" err="1" smtClean="0"/>
              <a:t>ulmonary</a:t>
            </a:r>
            <a:r>
              <a:rPr lang="en-US" dirty="0" smtClean="0"/>
              <a:t> </a:t>
            </a:r>
            <a:r>
              <a:rPr lang="en-US" dirty="0" err="1"/>
              <a:t>hamartomas</a:t>
            </a:r>
            <a:r>
              <a:rPr lang="en-US" dirty="0"/>
              <a:t> consist predominantly of masses of cartilage with clefts lined by bronchial epithelium and may contain large collections of </a:t>
            </a:r>
            <a:r>
              <a:rPr lang="en-US" dirty="0" smtClean="0"/>
              <a:t>fat</a:t>
            </a:r>
            <a:endParaRPr lang="sr-Latn-RS" dirty="0" smtClean="0"/>
          </a:p>
          <a:p>
            <a:pPr lvl="1"/>
            <a:r>
              <a:rPr lang="sr-Latn-RS" dirty="0" smtClean="0"/>
              <a:t>o</a:t>
            </a:r>
            <a:r>
              <a:rPr lang="en-US" dirty="0" smtClean="0"/>
              <a:t>n </a:t>
            </a:r>
            <a:r>
              <a:rPr lang="en-US" dirty="0"/>
              <a:t>plain chest </a:t>
            </a:r>
            <a:r>
              <a:rPr lang="en-US" dirty="0" smtClean="0"/>
              <a:t>radiography </a:t>
            </a:r>
            <a:r>
              <a:rPr lang="en-US" dirty="0"/>
              <a:t>the </a:t>
            </a:r>
            <a:r>
              <a:rPr lang="en-US" dirty="0" err="1"/>
              <a:t>tumour</a:t>
            </a:r>
            <a:r>
              <a:rPr lang="en-US" dirty="0"/>
              <a:t> is seen as a spherical or slightly lobulated, well-defined nodule, usually less than 4 cm in size, with normal surrounding lung </a:t>
            </a:r>
            <a:endParaRPr lang="sr-Latn-RS" dirty="0"/>
          </a:p>
          <a:p>
            <a:pPr lvl="1"/>
            <a:r>
              <a:rPr lang="sr-Latn-RS" dirty="0"/>
              <a:t>s</a:t>
            </a:r>
            <a:r>
              <a:rPr lang="en-US" dirty="0" err="1" smtClean="0"/>
              <a:t>ome</a:t>
            </a:r>
            <a:r>
              <a:rPr lang="en-US" dirty="0" smtClean="0"/>
              <a:t> </a:t>
            </a:r>
            <a:r>
              <a:rPr lang="en-US" dirty="0" err="1"/>
              <a:t>hamartomas</a:t>
            </a:r>
            <a:r>
              <a:rPr lang="en-US" dirty="0"/>
              <a:t> show calcification, which may be spotty or linear or show the characteristic ‘popcorn’ configuration associated with calcification in cartilage</a:t>
            </a:r>
            <a:endParaRPr lang="sr-Latn-RS" dirty="0"/>
          </a:p>
          <a:p>
            <a:r>
              <a:rPr lang="en-US" b="1" dirty="0" smtClean="0"/>
              <a:t>Fibroma</a:t>
            </a:r>
            <a:r>
              <a:rPr lang="en-US" dirty="0" smtClean="0"/>
              <a:t> </a:t>
            </a:r>
            <a:endParaRPr lang="sr-Latn-RS" dirty="0" smtClean="0"/>
          </a:p>
          <a:p>
            <a:r>
              <a:rPr lang="sr-Latn-RS" b="1" dirty="0" err="1"/>
              <a:t>C</a:t>
            </a:r>
            <a:r>
              <a:rPr lang="en-US" b="1" dirty="0" err="1" smtClean="0"/>
              <a:t>hondroma</a:t>
            </a:r>
            <a:r>
              <a:rPr lang="en-US" b="1" dirty="0" smtClean="0"/>
              <a:t> </a:t>
            </a:r>
            <a:endParaRPr lang="sr-Latn-RS" b="1" dirty="0" smtClean="0"/>
          </a:p>
          <a:p>
            <a:r>
              <a:rPr lang="sr-Latn-RS" b="1" dirty="0"/>
              <a:t>L</a:t>
            </a:r>
            <a:r>
              <a:rPr lang="en-US" b="1" dirty="0" err="1" smtClean="0"/>
              <a:t>ipoma</a:t>
            </a:r>
            <a:r>
              <a:rPr lang="en-US" b="1" dirty="0" smtClean="0"/>
              <a:t> </a:t>
            </a:r>
            <a:endParaRPr lang="sr-Latn-RS" b="1" dirty="0" smtClean="0"/>
          </a:p>
          <a:p>
            <a:r>
              <a:rPr lang="sr-Latn-RS" b="1" dirty="0"/>
              <a:t>H</a:t>
            </a:r>
            <a:r>
              <a:rPr lang="en-US" b="1" dirty="0" err="1" smtClean="0"/>
              <a:t>aemangioma</a:t>
            </a:r>
            <a:endParaRPr lang="sr-Latn-RS" b="1"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27659640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8"/>
            <a:ext cx="10515600" cy="906162"/>
          </a:xfrm>
        </p:spPr>
        <p:txBody>
          <a:bodyPr/>
          <a:lstStyle/>
          <a:p>
            <a:r>
              <a:rPr lang="sr-Latn-RS" dirty="0"/>
              <a:t>Benign </a:t>
            </a:r>
            <a:r>
              <a:rPr lang="sr-Latn-RS" dirty="0" err="1"/>
              <a:t>pulmonary</a:t>
            </a:r>
            <a:r>
              <a:rPr lang="sr-Latn-RS" dirty="0"/>
              <a:t> </a:t>
            </a:r>
            <a:r>
              <a:rPr lang="sr-Latn-RS" dirty="0" err="1"/>
              <a:t>tumours</a:t>
            </a:r>
            <a:endParaRPr lang="en-US" dirty="0"/>
          </a:p>
        </p:txBody>
      </p:sp>
      <p:sp>
        <p:nvSpPr>
          <p:cNvPr id="3" name="Content Placeholder 2"/>
          <p:cNvSpPr>
            <a:spLocks noGrp="1"/>
          </p:cNvSpPr>
          <p:nvPr>
            <p:ph idx="1"/>
          </p:nvPr>
        </p:nvSpPr>
        <p:spPr>
          <a:xfrm>
            <a:off x="313037" y="1070920"/>
            <a:ext cx="11335265" cy="5527588"/>
          </a:xfrm>
        </p:spPr>
        <p:txBody>
          <a:bodyPr/>
          <a:lstStyle/>
          <a:p>
            <a:pPr marL="0" indent="0">
              <a:buNone/>
            </a:pPr>
            <a:r>
              <a:rPr lang="sr-Latn-RS" dirty="0" smtClean="0"/>
              <a:t>                  </a:t>
            </a:r>
            <a:r>
              <a:rPr lang="sr-Latn-RS" dirty="0" err="1" smtClean="0"/>
              <a:t>bronchial</a:t>
            </a:r>
            <a:r>
              <a:rPr lang="sr-Latn-RS" dirty="0" smtClean="0"/>
              <a:t> </a:t>
            </a:r>
            <a:r>
              <a:rPr lang="sr-Latn-RS" dirty="0" err="1" smtClean="0"/>
              <a:t>carcinoid</a:t>
            </a:r>
            <a:r>
              <a:rPr lang="sr-Latn-RS" dirty="0" smtClean="0"/>
              <a:t>                                                            </a:t>
            </a:r>
            <a:r>
              <a:rPr lang="sr-Latn-RS" dirty="0" err="1" smtClean="0"/>
              <a:t>hamartoma</a:t>
            </a:r>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758" y="2141839"/>
            <a:ext cx="3815201" cy="2850291"/>
          </a:xfrm>
          <a:prstGeom prst="rect">
            <a:avLst/>
          </a:prstGeom>
        </p:spPr>
      </p:pic>
      <p:pic>
        <p:nvPicPr>
          <p:cNvPr id="5" name="Picture 4"/>
          <p:cNvPicPr>
            <a:picLocks noChangeAspect="1"/>
          </p:cNvPicPr>
          <p:nvPr/>
        </p:nvPicPr>
        <p:blipFill>
          <a:blip r:embed="rId3"/>
          <a:stretch>
            <a:fillRect/>
          </a:stretch>
        </p:blipFill>
        <p:spPr>
          <a:xfrm>
            <a:off x="3818516" y="1673526"/>
            <a:ext cx="4029805" cy="3560373"/>
          </a:xfrm>
          <a:prstGeom prst="rect">
            <a:avLst/>
          </a:prstGeom>
        </p:spPr>
      </p:pic>
      <p:pic>
        <p:nvPicPr>
          <p:cNvPr id="6" name="Picture 5"/>
          <p:cNvPicPr>
            <a:picLocks noChangeAspect="1"/>
          </p:cNvPicPr>
          <p:nvPr/>
        </p:nvPicPr>
        <p:blipFill>
          <a:blip r:embed="rId4"/>
          <a:stretch>
            <a:fillRect/>
          </a:stretch>
        </p:blipFill>
        <p:spPr>
          <a:xfrm>
            <a:off x="7983112" y="1686588"/>
            <a:ext cx="4208888" cy="3945047"/>
          </a:xfrm>
          <a:prstGeom prst="rect">
            <a:avLst/>
          </a:prstGeom>
        </p:spPr>
      </p:pic>
    </p:spTree>
    <p:extLst>
      <p:ext uri="{BB962C8B-B14F-4D97-AF65-F5344CB8AC3E}">
        <p14:creationId xmlns:p14="http://schemas.microsoft.com/office/powerpoint/2010/main" val="10897978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864972"/>
          </a:xfrm>
        </p:spPr>
        <p:txBody>
          <a:bodyPr/>
          <a:lstStyle/>
          <a:p>
            <a:r>
              <a:rPr lang="en-US" dirty="0"/>
              <a:t>Pulmonary </a:t>
            </a:r>
            <a:r>
              <a:rPr lang="sr-Latn-RS" dirty="0" smtClean="0"/>
              <a:t>i</a:t>
            </a:r>
            <a:r>
              <a:rPr lang="en-US" dirty="0" err="1" smtClean="0"/>
              <a:t>nfection</a:t>
            </a:r>
            <a:endParaRPr lang="en-US" dirty="0"/>
          </a:p>
        </p:txBody>
      </p:sp>
      <p:sp>
        <p:nvSpPr>
          <p:cNvPr id="3" name="Content Placeholder 2"/>
          <p:cNvSpPr>
            <a:spLocks noGrp="1"/>
          </p:cNvSpPr>
          <p:nvPr>
            <p:ph idx="1"/>
          </p:nvPr>
        </p:nvSpPr>
        <p:spPr>
          <a:xfrm>
            <a:off x="255373" y="980302"/>
            <a:ext cx="11098427" cy="5618205"/>
          </a:xfrm>
        </p:spPr>
        <p:txBody>
          <a:bodyPr>
            <a:normAutofit/>
          </a:bodyPr>
          <a:lstStyle/>
          <a:p>
            <a:r>
              <a:rPr lang="en-US" dirty="0" smtClean="0"/>
              <a:t>Microorganisms </a:t>
            </a:r>
            <a:r>
              <a:rPr lang="en-US" dirty="0"/>
              <a:t>responsible for producing pneumonia enter the lung and cause infection by three potential routes: via the tracheobronchial tree, via the pulmonary vasculature, or via direct spread from infection in the mediastinum, chest wall, or upper abdomen</a:t>
            </a:r>
            <a:endParaRPr lang="sr-Latn-RS" dirty="0"/>
          </a:p>
          <a:p>
            <a:r>
              <a:rPr lang="en-US" dirty="0"/>
              <a:t>Infection via the tracheobronchial tree is generally secondary to inhalation or aspiration of infectious microorganisms and can be divided into three subtypes on the basis of gross pathologic appearance and radiographic patterns: </a:t>
            </a:r>
            <a:endParaRPr lang="sr-Latn-RS" dirty="0"/>
          </a:p>
          <a:p>
            <a:pPr lvl="1"/>
            <a:r>
              <a:rPr lang="en-US" dirty="0"/>
              <a:t>lobar pneumonia </a:t>
            </a:r>
            <a:endParaRPr lang="sr-Latn-RS" dirty="0"/>
          </a:p>
          <a:p>
            <a:pPr lvl="1"/>
            <a:r>
              <a:rPr lang="en-US" dirty="0"/>
              <a:t>lobular or bronchopneumonia, and </a:t>
            </a:r>
            <a:endParaRPr lang="sr-Latn-RS" dirty="0"/>
          </a:p>
          <a:p>
            <a:pPr lvl="1"/>
            <a:r>
              <a:rPr lang="en-US" dirty="0"/>
              <a:t>interstitial pneumonia</a:t>
            </a:r>
            <a:endParaRPr lang="sr-Latn-RS" dirty="0"/>
          </a:p>
          <a:p>
            <a:endParaRPr lang="sr-Latn-RS" dirty="0" smtClean="0"/>
          </a:p>
          <a:p>
            <a:endParaRPr lang="sr-Latn-RS" dirty="0"/>
          </a:p>
          <a:p>
            <a:endParaRPr lang="sr-Latn-RS" dirty="0" smtClean="0"/>
          </a:p>
          <a:p>
            <a:endParaRPr lang="en-US" dirty="0"/>
          </a:p>
        </p:txBody>
      </p:sp>
    </p:spTree>
    <p:extLst>
      <p:ext uri="{BB962C8B-B14F-4D97-AF65-F5344CB8AC3E}">
        <p14:creationId xmlns:p14="http://schemas.microsoft.com/office/powerpoint/2010/main" val="25007077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8855"/>
            <a:ext cx="10515600" cy="873210"/>
          </a:xfrm>
        </p:spPr>
        <p:txBody>
          <a:bodyPr/>
          <a:lstStyle/>
          <a:p>
            <a:r>
              <a:rPr lang="en-US" dirty="0"/>
              <a:t>Lobar pneumonia</a:t>
            </a:r>
          </a:p>
        </p:txBody>
      </p:sp>
      <p:sp>
        <p:nvSpPr>
          <p:cNvPr id="3" name="Content Placeholder 2"/>
          <p:cNvSpPr>
            <a:spLocks noGrp="1"/>
          </p:cNvSpPr>
          <p:nvPr>
            <p:ph idx="1"/>
          </p:nvPr>
        </p:nvSpPr>
        <p:spPr>
          <a:xfrm>
            <a:off x="222423" y="906162"/>
            <a:ext cx="7109254" cy="5733535"/>
          </a:xfrm>
        </p:spPr>
        <p:txBody>
          <a:bodyPr/>
          <a:lstStyle/>
          <a:p>
            <a:r>
              <a:rPr lang="en-US" i="1" dirty="0"/>
              <a:t>Lobar pneumonia </a:t>
            </a:r>
            <a:r>
              <a:rPr lang="en-US" dirty="0"/>
              <a:t>is typical of pneumococcal pulmonary </a:t>
            </a:r>
            <a:r>
              <a:rPr lang="en-US" dirty="0" smtClean="0"/>
              <a:t>infection </a:t>
            </a:r>
            <a:endParaRPr lang="sr-Latn-RS" dirty="0" smtClean="0"/>
          </a:p>
          <a:p>
            <a:r>
              <a:rPr lang="en-US" dirty="0" smtClean="0"/>
              <a:t>In </a:t>
            </a:r>
            <a:r>
              <a:rPr lang="en-US" dirty="0"/>
              <a:t>this pattern of disease, the </a:t>
            </a:r>
            <a:r>
              <a:rPr lang="en-US" dirty="0" smtClean="0"/>
              <a:t>inflammatory </a:t>
            </a:r>
            <a:r>
              <a:rPr lang="en-US" dirty="0"/>
              <a:t>exudate begins within the distal </a:t>
            </a:r>
            <a:r>
              <a:rPr lang="en-US" dirty="0" smtClean="0"/>
              <a:t>airspaces </a:t>
            </a:r>
            <a:endParaRPr lang="sr-Latn-RS" dirty="0" smtClean="0"/>
          </a:p>
          <a:p>
            <a:r>
              <a:rPr lang="en-US" dirty="0" smtClean="0"/>
              <a:t>The inflammatory </a:t>
            </a:r>
            <a:r>
              <a:rPr lang="en-US" dirty="0"/>
              <a:t>process spreads via the pores of Kohn and canals of Lambert to produce </a:t>
            </a:r>
            <a:r>
              <a:rPr lang="en-US" dirty="0" err="1"/>
              <a:t>nonsegmental</a:t>
            </a:r>
            <a:r>
              <a:rPr lang="en-US" dirty="0"/>
              <a:t> </a:t>
            </a:r>
            <a:r>
              <a:rPr lang="en-US" dirty="0" smtClean="0"/>
              <a:t>consolidation </a:t>
            </a:r>
            <a:endParaRPr lang="sr-Latn-RS" dirty="0" smtClean="0"/>
          </a:p>
          <a:p>
            <a:r>
              <a:rPr lang="en-US" dirty="0" smtClean="0"/>
              <a:t>If </a:t>
            </a:r>
            <a:r>
              <a:rPr lang="en-US" dirty="0"/>
              <a:t>untreated, the </a:t>
            </a:r>
            <a:r>
              <a:rPr lang="en-US" dirty="0" smtClean="0"/>
              <a:t>inflammation </a:t>
            </a:r>
            <a:r>
              <a:rPr lang="en-US" dirty="0"/>
              <a:t>may eventually involve an entire </a:t>
            </a:r>
            <a:r>
              <a:rPr lang="en-US" dirty="0" smtClean="0"/>
              <a:t>lobe</a:t>
            </a:r>
            <a:endParaRPr lang="sr-Latn-RS" dirty="0" smtClean="0"/>
          </a:p>
          <a:p>
            <a:r>
              <a:rPr lang="en-US" dirty="0" smtClean="0"/>
              <a:t>Because </a:t>
            </a:r>
            <a:r>
              <a:rPr lang="en-US" dirty="0"/>
              <a:t>the airways are usually spared, air </a:t>
            </a:r>
            <a:r>
              <a:rPr lang="en-US" dirty="0" err="1"/>
              <a:t>bronchograms</a:t>
            </a:r>
            <a:r>
              <a:rPr lang="en-US" dirty="0"/>
              <a:t> are common and </a:t>
            </a:r>
            <a:r>
              <a:rPr lang="en-US" dirty="0" smtClean="0"/>
              <a:t>significant </a:t>
            </a:r>
            <a:r>
              <a:rPr lang="en-US" dirty="0"/>
              <a:t>volume loss is unusual</a:t>
            </a:r>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7971493" y="3093308"/>
            <a:ext cx="4220507" cy="3764692"/>
          </a:xfrm>
          <a:prstGeom prst="rect">
            <a:avLst/>
          </a:prstGeom>
        </p:spPr>
      </p:pic>
      <p:pic>
        <p:nvPicPr>
          <p:cNvPr id="5" name="Picture 4"/>
          <p:cNvPicPr>
            <a:picLocks noChangeAspect="1"/>
          </p:cNvPicPr>
          <p:nvPr/>
        </p:nvPicPr>
        <p:blipFill>
          <a:blip r:embed="rId3"/>
          <a:stretch>
            <a:fillRect/>
          </a:stretch>
        </p:blipFill>
        <p:spPr>
          <a:xfrm>
            <a:off x="8548831" y="0"/>
            <a:ext cx="3643169" cy="3678032"/>
          </a:xfrm>
          <a:prstGeom prst="rect">
            <a:avLst/>
          </a:prstGeom>
        </p:spPr>
      </p:pic>
    </p:spTree>
    <p:extLst>
      <p:ext uri="{BB962C8B-B14F-4D97-AF65-F5344CB8AC3E}">
        <p14:creationId xmlns:p14="http://schemas.microsoft.com/office/powerpoint/2010/main" val="22253594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1806"/>
            <a:ext cx="10515600" cy="848498"/>
          </a:xfrm>
        </p:spPr>
        <p:txBody>
          <a:bodyPr/>
          <a:lstStyle/>
          <a:p>
            <a:r>
              <a:rPr lang="en-US" dirty="0"/>
              <a:t>Lobar pneumonia</a:t>
            </a:r>
          </a:p>
        </p:txBody>
      </p:sp>
      <p:sp>
        <p:nvSpPr>
          <p:cNvPr id="3" name="Content Placeholder 2"/>
          <p:cNvSpPr>
            <a:spLocks noGrp="1"/>
          </p:cNvSpPr>
          <p:nvPr>
            <p:ph idx="1"/>
          </p:nvPr>
        </p:nvSpPr>
        <p:spPr>
          <a:xfrm>
            <a:off x="337751" y="1046205"/>
            <a:ext cx="11016049" cy="5585254"/>
          </a:xfrm>
        </p:spPr>
        <p:txBody>
          <a:bodyPr/>
          <a:lstStyle/>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636839" y="1134890"/>
            <a:ext cx="4963861" cy="4318559"/>
          </a:xfrm>
          <a:prstGeom prst="rect">
            <a:avLst/>
          </a:prstGeom>
        </p:spPr>
      </p:pic>
      <p:pic>
        <p:nvPicPr>
          <p:cNvPr id="5" name="Picture 4"/>
          <p:cNvPicPr>
            <a:picLocks noChangeAspect="1"/>
          </p:cNvPicPr>
          <p:nvPr/>
        </p:nvPicPr>
        <p:blipFill>
          <a:blip r:embed="rId3"/>
          <a:stretch>
            <a:fillRect/>
          </a:stretch>
        </p:blipFill>
        <p:spPr>
          <a:xfrm>
            <a:off x="6321245" y="1128781"/>
            <a:ext cx="5257441" cy="4324668"/>
          </a:xfrm>
          <a:prstGeom prst="rect">
            <a:avLst/>
          </a:prstGeom>
        </p:spPr>
      </p:pic>
    </p:spTree>
    <p:extLst>
      <p:ext uri="{BB962C8B-B14F-4D97-AF65-F5344CB8AC3E}">
        <p14:creationId xmlns:p14="http://schemas.microsoft.com/office/powerpoint/2010/main" val="8020479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8281"/>
            <a:ext cx="10515600" cy="1079157"/>
          </a:xfrm>
        </p:spPr>
        <p:txBody>
          <a:bodyPr/>
          <a:lstStyle/>
          <a:p>
            <a:r>
              <a:rPr lang="en-US" dirty="0"/>
              <a:t>Lobar pneumonia</a:t>
            </a:r>
          </a:p>
        </p:txBody>
      </p:sp>
      <p:sp>
        <p:nvSpPr>
          <p:cNvPr id="3" name="Content Placeholder 2"/>
          <p:cNvSpPr>
            <a:spLocks noGrp="1"/>
          </p:cNvSpPr>
          <p:nvPr>
            <p:ph idx="1"/>
          </p:nvPr>
        </p:nvSpPr>
        <p:spPr>
          <a:xfrm>
            <a:off x="255373" y="1169772"/>
            <a:ext cx="11098427" cy="5445211"/>
          </a:xfrm>
        </p:spPr>
        <p:txBody>
          <a:bodyPr/>
          <a:lstStyle/>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1194487" y="1623752"/>
            <a:ext cx="4621426" cy="4519633"/>
          </a:xfrm>
          <a:prstGeom prst="rect">
            <a:avLst/>
          </a:prstGeom>
        </p:spPr>
      </p:pic>
      <p:pic>
        <p:nvPicPr>
          <p:cNvPr id="5" name="Picture 4"/>
          <p:cNvPicPr>
            <a:picLocks noChangeAspect="1"/>
          </p:cNvPicPr>
          <p:nvPr/>
        </p:nvPicPr>
        <p:blipFill>
          <a:blip r:embed="rId3"/>
          <a:stretch>
            <a:fillRect/>
          </a:stretch>
        </p:blipFill>
        <p:spPr>
          <a:xfrm>
            <a:off x="7027773" y="1623751"/>
            <a:ext cx="4519634" cy="4519634"/>
          </a:xfrm>
          <a:prstGeom prst="rect">
            <a:avLst/>
          </a:prstGeom>
        </p:spPr>
      </p:pic>
    </p:spTree>
    <p:extLst>
      <p:ext uri="{BB962C8B-B14F-4D97-AF65-F5344CB8AC3E}">
        <p14:creationId xmlns:p14="http://schemas.microsoft.com/office/powerpoint/2010/main" val="2831444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569"/>
            <a:ext cx="10515600" cy="988539"/>
          </a:xfrm>
        </p:spPr>
        <p:txBody>
          <a:bodyPr/>
          <a:lstStyle/>
          <a:p>
            <a:r>
              <a:rPr lang="en-US" dirty="0"/>
              <a:t>Large </a:t>
            </a:r>
            <a:r>
              <a:rPr lang="sr-Latn-RS" dirty="0"/>
              <a:t>a</a:t>
            </a:r>
            <a:r>
              <a:rPr lang="en-US" dirty="0" err="1"/>
              <a:t>irway</a:t>
            </a:r>
            <a:r>
              <a:rPr lang="en-US" dirty="0"/>
              <a:t> </a:t>
            </a:r>
            <a:r>
              <a:rPr lang="sr-Latn-RS" dirty="0"/>
              <a:t>d</a:t>
            </a:r>
            <a:r>
              <a:rPr lang="en-US" dirty="0" err="1" smtClean="0"/>
              <a:t>isease</a:t>
            </a:r>
            <a:r>
              <a:rPr lang="sr-Latn-RS" dirty="0" smtClean="0"/>
              <a:t> – </a:t>
            </a:r>
            <a:r>
              <a:rPr lang="sr-Latn-RS" dirty="0" err="1" smtClean="0"/>
              <a:t>bronchus</a:t>
            </a:r>
            <a:r>
              <a:rPr lang="sr-Latn-RS" dirty="0" smtClean="0"/>
              <a:t> </a:t>
            </a:r>
            <a:endParaRPr lang="en-US" dirty="0"/>
          </a:p>
        </p:txBody>
      </p:sp>
      <p:sp>
        <p:nvSpPr>
          <p:cNvPr id="3" name="Content Placeholder 2"/>
          <p:cNvSpPr>
            <a:spLocks noGrp="1"/>
          </p:cNvSpPr>
          <p:nvPr>
            <p:ph idx="1"/>
          </p:nvPr>
        </p:nvSpPr>
        <p:spPr>
          <a:xfrm>
            <a:off x="222422" y="988541"/>
            <a:ext cx="10997513" cy="5651156"/>
          </a:xfrm>
        </p:spPr>
        <p:txBody>
          <a:bodyPr>
            <a:normAutofit lnSpcReduction="10000"/>
          </a:bodyPr>
          <a:lstStyle/>
          <a:p>
            <a:r>
              <a:rPr lang="sr-Latn-RS" b="1" dirty="0"/>
              <a:t>T</a:t>
            </a:r>
            <a:r>
              <a:rPr lang="en-US" b="1" dirty="0" err="1" smtClean="0"/>
              <a:t>racheal</a:t>
            </a:r>
            <a:r>
              <a:rPr lang="en-US" b="1" dirty="0" smtClean="0"/>
              <a:t> bronchus</a:t>
            </a:r>
            <a:r>
              <a:rPr lang="sr-Latn-RS" b="1" dirty="0" smtClean="0"/>
              <a:t> </a:t>
            </a:r>
            <a:r>
              <a:rPr lang="en-US" dirty="0"/>
              <a:t>is a congenital anomaly defined as abnormal bronchus arising anywhere from the cricoid cartilage to the </a:t>
            </a:r>
            <a:r>
              <a:rPr lang="en-US" dirty="0" smtClean="0"/>
              <a:t>carina</a:t>
            </a:r>
            <a:endParaRPr lang="sr-Latn-RS" dirty="0" smtClean="0"/>
          </a:p>
          <a:p>
            <a:r>
              <a:rPr lang="en-US" b="1" dirty="0"/>
              <a:t>Bronchogenic cysts</a:t>
            </a:r>
            <a:r>
              <a:rPr lang="en-US" dirty="0"/>
              <a:t> are congenital malformations of the bronchial tree</a:t>
            </a:r>
            <a:endParaRPr lang="sr-Latn-RS" dirty="0" smtClean="0"/>
          </a:p>
          <a:p>
            <a:r>
              <a:rPr lang="en-US" b="1" dirty="0"/>
              <a:t>Airway foreign </a:t>
            </a:r>
            <a:r>
              <a:rPr lang="en-US" b="1" dirty="0" smtClean="0"/>
              <a:t>bodies</a:t>
            </a:r>
            <a:endParaRPr lang="sr-Latn-RS" b="1" dirty="0" smtClean="0"/>
          </a:p>
          <a:p>
            <a:r>
              <a:rPr lang="sr-Latn-RS" b="1" dirty="0"/>
              <a:t>Bronchopulmonary </a:t>
            </a:r>
            <a:r>
              <a:rPr lang="sr-Latn-RS" b="1" dirty="0" err="1" smtClean="0"/>
              <a:t>sequestration</a:t>
            </a:r>
            <a:r>
              <a:rPr lang="sr-Latn-RS" dirty="0" smtClean="0"/>
              <a:t>, </a:t>
            </a:r>
            <a:r>
              <a:rPr lang="en-US" dirty="0"/>
              <a:t>also called accessory lung, refers to the aberrant formation of segmental lung tissue that has no connection with the bronchial tree or pulmonary </a:t>
            </a:r>
            <a:r>
              <a:rPr lang="en-US" dirty="0" smtClean="0"/>
              <a:t>arteries</a:t>
            </a:r>
            <a:endParaRPr lang="sr-Latn-RS" dirty="0" smtClean="0"/>
          </a:p>
          <a:p>
            <a:pPr lvl="1"/>
            <a:r>
              <a:rPr lang="sr-Latn-RS" dirty="0" err="1" smtClean="0"/>
              <a:t>Intralobar</a:t>
            </a:r>
            <a:endParaRPr lang="sr-Latn-RS" dirty="0" smtClean="0"/>
          </a:p>
          <a:p>
            <a:pPr lvl="1"/>
            <a:r>
              <a:rPr lang="sr-Latn-RS" dirty="0" err="1" smtClean="0"/>
              <a:t>extralobar</a:t>
            </a:r>
            <a:endParaRPr lang="sr-Latn-RS" dirty="0"/>
          </a:p>
          <a:p>
            <a:r>
              <a:rPr lang="en-US" b="1" dirty="0"/>
              <a:t>Bronchiectasis</a:t>
            </a:r>
            <a:r>
              <a:rPr lang="en-US" dirty="0"/>
              <a:t> is a chronic condition characterized by local, irreversible dilatation of bronchi, usually associated with </a:t>
            </a:r>
            <a:r>
              <a:rPr lang="en-US" dirty="0" smtClean="0"/>
              <a:t>inflammation </a:t>
            </a:r>
            <a:endParaRPr lang="sr-Latn-RS" dirty="0" smtClean="0"/>
          </a:p>
          <a:p>
            <a:pPr lvl="1"/>
            <a:r>
              <a:rPr lang="sr-Latn-RS" dirty="0"/>
              <a:t>i</a:t>
            </a:r>
            <a:r>
              <a:rPr lang="en-US" dirty="0" smtClean="0"/>
              <a:t>n </a:t>
            </a:r>
            <a:r>
              <a:rPr lang="en-US" dirty="0"/>
              <a:t>spite of its decreased prevalence in developed countries, bronchiectasis remains an important cause of </a:t>
            </a:r>
            <a:r>
              <a:rPr lang="en-US" dirty="0" err="1"/>
              <a:t>haemoptysis</a:t>
            </a:r>
            <a:r>
              <a:rPr lang="en-US" dirty="0"/>
              <a:t> and chronic sputum </a:t>
            </a:r>
            <a:r>
              <a:rPr lang="en-US" dirty="0" smtClean="0"/>
              <a:t>production</a:t>
            </a:r>
            <a:endParaRPr lang="sr-Latn-RS" dirty="0" smtClean="0"/>
          </a:p>
          <a:p>
            <a:r>
              <a:rPr lang="sr-Latn-RS" b="1" dirty="0" err="1" smtClean="0"/>
              <a:t>Bronchial</a:t>
            </a:r>
            <a:r>
              <a:rPr lang="sr-Latn-RS" b="1" dirty="0" smtClean="0"/>
              <a:t> </a:t>
            </a:r>
            <a:r>
              <a:rPr lang="sr-Latn-RS" b="1" dirty="0" err="1" smtClean="0"/>
              <a:t>tumors</a:t>
            </a:r>
            <a:endParaRPr lang="sr-Latn-RS" b="1" dirty="0"/>
          </a:p>
          <a:p>
            <a:endParaRPr lang="sr-Latn-RS" dirty="0" smtClean="0"/>
          </a:p>
          <a:p>
            <a:endParaRPr lang="sr-Latn-RS" dirty="0"/>
          </a:p>
          <a:p>
            <a:endParaRPr lang="sr-Latn-RS" dirty="0" smtClean="0"/>
          </a:p>
          <a:p>
            <a:endParaRPr lang="en-US" dirty="0"/>
          </a:p>
        </p:txBody>
      </p:sp>
      <p:pic>
        <p:nvPicPr>
          <p:cNvPr id="5" name="Picture 4"/>
          <p:cNvPicPr>
            <a:picLocks noChangeAspect="1"/>
          </p:cNvPicPr>
          <p:nvPr/>
        </p:nvPicPr>
        <p:blipFill>
          <a:blip r:embed="rId2"/>
          <a:stretch>
            <a:fillRect/>
          </a:stretch>
        </p:blipFill>
        <p:spPr>
          <a:xfrm>
            <a:off x="10421573" y="0"/>
            <a:ext cx="1730590" cy="1730590"/>
          </a:xfrm>
          <a:prstGeom prst="rect">
            <a:avLst/>
          </a:prstGeom>
        </p:spPr>
      </p:pic>
    </p:spTree>
    <p:extLst>
      <p:ext uri="{BB962C8B-B14F-4D97-AF65-F5344CB8AC3E}">
        <p14:creationId xmlns:p14="http://schemas.microsoft.com/office/powerpoint/2010/main" val="35948367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5903"/>
            <a:ext cx="10515600" cy="922638"/>
          </a:xfrm>
        </p:spPr>
        <p:txBody>
          <a:bodyPr/>
          <a:lstStyle/>
          <a:p>
            <a:r>
              <a:rPr lang="en-US" dirty="0"/>
              <a:t>Lobular or bronchopneumonia</a:t>
            </a:r>
          </a:p>
        </p:txBody>
      </p:sp>
      <p:sp>
        <p:nvSpPr>
          <p:cNvPr id="3" name="Content Placeholder 2"/>
          <p:cNvSpPr>
            <a:spLocks noGrp="1"/>
          </p:cNvSpPr>
          <p:nvPr>
            <p:ph idx="1"/>
          </p:nvPr>
        </p:nvSpPr>
        <p:spPr>
          <a:xfrm>
            <a:off x="172995" y="914400"/>
            <a:ext cx="11582400" cy="5758249"/>
          </a:xfrm>
        </p:spPr>
        <p:txBody>
          <a:bodyPr>
            <a:normAutofit fontScale="92500" lnSpcReduction="10000"/>
          </a:bodyPr>
          <a:lstStyle/>
          <a:p>
            <a:r>
              <a:rPr lang="en-US" i="1" dirty="0"/>
              <a:t>Lobular or bronchopneumonia </a:t>
            </a:r>
            <a:r>
              <a:rPr lang="en-US" dirty="0"/>
              <a:t>is the most common pattern of disease and is most typical of staphylococcal </a:t>
            </a:r>
            <a:r>
              <a:rPr lang="en-US" dirty="0" smtClean="0"/>
              <a:t>pneumonia </a:t>
            </a:r>
            <a:endParaRPr lang="sr-Latn-RS" dirty="0" smtClean="0"/>
          </a:p>
          <a:p>
            <a:r>
              <a:rPr lang="en-US" dirty="0" smtClean="0"/>
              <a:t>In </a:t>
            </a:r>
            <a:r>
              <a:rPr lang="en-US" dirty="0"/>
              <a:t>the early stages of bronchopneumonia, the </a:t>
            </a:r>
            <a:r>
              <a:rPr lang="en-US" dirty="0" smtClean="0"/>
              <a:t>inflammation </a:t>
            </a:r>
            <a:r>
              <a:rPr lang="en-US" dirty="0"/>
              <a:t>is centered primarily in and around lobular </a:t>
            </a:r>
            <a:r>
              <a:rPr lang="en-US" dirty="0" smtClean="0"/>
              <a:t>bronchi </a:t>
            </a:r>
            <a:endParaRPr lang="sr-Latn-RS" dirty="0" smtClean="0"/>
          </a:p>
          <a:p>
            <a:r>
              <a:rPr lang="en-US" dirty="0" smtClean="0"/>
              <a:t>As </a:t>
            </a:r>
            <a:r>
              <a:rPr lang="en-US" dirty="0"/>
              <a:t>the </a:t>
            </a:r>
            <a:r>
              <a:rPr lang="en-US" dirty="0" smtClean="0"/>
              <a:t>inflammation </a:t>
            </a:r>
            <a:r>
              <a:rPr lang="en-US" dirty="0"/>
              <a:t>progresses, exudative </a:t>
            </a:r>
            <a:r>
              <a:rPr lang="en-US" dirty="0" smtClean="0"/>
              <a:t>fluid </a:t>
            </a:r>
            <a:r>
              <a:rPr lang="en-US" dirty="0"/>
              <a:t>extends peripherally along the bronchus to involve the entire pulmonary </a:t>
            </a:r>
            <a:r>
              <a:rPr lang="en-US" dirty="0" smtClean="0"/>
              <a:t>lobule</a:t>
            </a:r>
            <a:endParaRPr lang="sr-Latn-RS" dirty="0" smtClean="0"/>
          </a:p>
          <a:p>
            <a:r>
              <a:rPr lang="en-US" dirty="0" err="1" smtClean="0"/>
              <a:t>Radiographically</a:t>
            </a:r>
            <a:r>
              <a:rPr lang="en-US" dirty="0"/>
              <a:t>, multifocal opacities that are roughly lobular in </a:t>
            </a:r>
            <a:r>
              <a:rPr lang="en-US" dirty="0" smtClean="0"/>
              <a:t>configuration </a:t>
            </a:r>
            <a:r>
              <a:rPr lang="en-US" dirty="0"/>
              <a:t>produce a “patchwork quilt” appearance because of the interspersion of normal and diseased </a:t>
            </a:r>
            <a:r>
              <a:rPr lang="en-US" dirty="0" smtClean="0"/>
              <a:t>lobules </a:t>
            </a:r>
            <a:endParaRPr lang="sr-Latn-RS" dirty="0" smtClean="0"/>
          </a:p>
          <a:p>
            <a:r>
              <a:rPr lang="en-US" dirty="0" smtClean="0"/>
              <a:t>While </a:t>
            </a:r>
            <a:r>
              <a:rPr lang="en-US" dirty="0"/>
              <a:t>bronchopneumonia is the most common cause of multifocal patchy airspace opacities, there is a broad list of differential diagnostic considerations </a:t>
            </a:r>
            <a:endParaRPr lang="sr-Latn-RS" dirty="0" smtClean="0"/>
          </a:p>
          <a:p>
            <a:r>
              <a:rPr lang="en-US" dirty="0" smtClean="0"/>
              <a:t>Exudate </a:t>
            </a:r>
            <a:r>
              <a:rPr lang="en-US" dirty="0"/>
              <a:t>within the bronchi accounts for the absence of air </a:t>
            </a:r>
            <a:r>
              <a:rPr lang="en-US" dirty="0" err="1"/>
              <a:t>bronchograms</a:t>
            </a:r>
            <a:r>
              <a:rPr lang="en-US" dirty="0"/>
              <a:t> in </a:t>
            </a:r>
            <a:r>
              <a:rPr lang="en-US" dirty="0" smtClean="0"/>
              <a:t>bronchopneumonia </a:t>
            </a:r>
            <a:endParaRPr lang="sr-Latn-RS" dirty="0" smtClean="0"/>
          </a:p>
          <a:p>
            <a:r>
              <a:rPr lang="en-US" dirty="0" smtClean="0"/>
              <a:t>With </a:t>
            </a:r>
            <a:r>
              <a:rPr lang="en-US" dirty="0"/>
              <a:t>coalescence of affected areas, the pattern may resemble lobar </a:t>
            </a:r>
            <a:r>
              <a:rPr lang="en-US" dirty="0" smtClean="0"/>
              <a:t>pneumonia </a:t>
            </a:r>
            <a:endParaRPr lang="en-US" dirty="0"/>
          </a:p>
        </p:txBody>
      </p:sp>
    </p:spTree>
    <p:extLst>
      <p:ext uri="{BB962C8B-B14F-4D97-AF65-F5344CB8AC3E}">
        <p14:creationId xmlns:p14="http://schemas.microsoft.com/office/powerpoint/2010/main" val="12355647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6520"/>
            <a:ext cx="10515600" cy="963826"/>
          </a:xfrm>
        </p:spPr>
        <p:txBody>
          <a:bodyPr/>
          <a:lstStyle/>
          <a:p>
            <a:r>
              <a:rPr lang="sr-Latn-RS" dirty="0" smtClean="0"/>
              <a:t>B</a:t>
            </a:r>
            <a:r>
              <a:rPr lang="en-US" dirty="0" err="1" smtClean="0"/>
              <a:t>ronchopneumonia</a:t>
            </a:r>
            <a:endParaRPr lang="en-US" dirty="0"/>
          </a:p>
        </p:txBody>
      </p:sp>
      <p:sp>
        <p:nvSpPr>
          <p:cNvPr id="3" name="Content Placeholder 2"/>
          <p:cNvSpPr>
            <a:spLocks noGrp="1"/>
          </p:cNvSpPr>
          <p:nvPr>
            <p:ph idx="1"/>
          </p:nvPr>
        </p:nvSpPr>
        <p:spPr>
          <a:xfrm>
            <a:off x="329514" y="1062680"/>
            <a:ext cx="11024286" cy="5560541"/>
          </a:xfrm>
        </p:spPr>
        <p:txBody>
          <a:bodyPr/>
          <a:lstStyle/>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1064676" y="1441618"/>
            <a:ext cx="5069207" cy="4258965"/>
          </a:xfrm>
          <a:prstGeom prst="rect">
            <a:avLst/>
          </a:prstGeom>
        </p:spPr>
      </p:pic>
      <p:pic>
        <p:nvPicPr>
          <p:cNvPr id="5" name="Picture 4"/>
          <p:cNvPicPr>
            <a:picLocks noChangeAspect="1"/>
          </p:cNvPicPr>
          <p:nvPr/>
        </p:nvPicPr>
        <p:blipFill>
          <a:blip r:embed="rId3"/>
          <a:stretch>
            <a:fillRect/>
          </a:stretch>
        </p:blipFill>
        <p:spPr>
          <a:xfrm>
            <a:off x="6801715" y="1441617"/>
            <a:ext cx="4459409" cy="4259219"/>
          </a:xfrm>
          <a:prstGeom prst="rect">
            <a:avLst/>
          </a:prstGeom>
        </p:spPr>
      </p:pic>
    </p:spTree>
    <p:extLst>
      <p:ext uri="{BB962C8B-B14F-4D97-AF65-F5344CB8AC3E}">
        <p14:creationId xmlns:p14="http://schemas.microsoft.com/office/powerpoint/2010/main" val="19613045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B</a:t>
            </a:r>
            <a:r>
              <a:rPr lang="en-US" dirty="0" err="1" smtClean="0"/>
              <a:t>ronchopneumonia</a:t>
            </a:r>
            <a:endParaRPr lang="en-US" dirty="0"/>
          </a:p>
        </p:txBody>
      </p:sp>
      <p:sp>
        <p:nvSpPr>
          <p:cNvPr id="3" name="Content Placeholder 2"/>
          <p:cNvSpPr>
            <a:spLocks noGrp="1"/>
          </p:cNvSpPr>
          <p:nvPr>
            <p:ph idx="1"/>
          </p:nvPr>
        </p:nvSpPr>
        <p:spPr/>
        <p:txBody>
          <a:bodyPr/>
          <a:lstStyle/>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1127586" y="1619603"/>
            <a:ext cx="5841625" cy="4763381"/>
          </a:xfrm>
          <a:prstGeom prst="rect">
            <a:avLst/>
          </a:prstGeom>
        </p:spPr>
      </p:pic>
      <p:sp>
        <p:nvSpPr>
          <p:cNvPr id="5" name="Line 17"/>
          <p:cNvSpPr>
            <a:spLocks noChangeShapeType="1"/>
          </p:cNvSpPr>
          <p:nvPr/>
        </p:nvSpPr>
        <p:spPr bwMode="auto">
          <a:xfrm>
            <a:off x="3144108" y="5638801"/>
            <a:ext cx="398162" cy="473676"/>
          </a:xfrm>
          <a:prstGeom prst="line">
            <a:avLst/>
          </a:prstGeom>
          <a:noFill/>
          <a:ln w="38100">
            <a:solidFill>
              <a:srgbClr val="FFFFFF"/>
            </a:solidFill>
            <a:round/>
            <a:headEnd type="triangle" w="med" len="med"/>
            <a:tailEnd/>
          </a:ln>
          <a:effectLst>
            <a:outerShdw dist="35921" dir="2700000" algn="ctr" rotWithShape="0">
              <a:srgbClr val="000000"/>
            </a:outerShdw>
          </a:effectLst>
          <a:extLst>
            <a:ext uri="{909E8E84-426E-40DD-AFC4-6F175D3DCCD1}">
              <a14:hiddenFill xmlns:a14="http://schemas.microsoft.com/office/drawing/2010/main">
                <a:noFill/>
              </a14:hiddenFill>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Arial" panose="020B0604020202020204" pitchFamily="34" charset="0"/>
            </a:endParaRPr>
          </a:p>
        </p:txBody>
      </p:sp>
      <p:sp>
        <p:nvSpPr>
          <p:cNvPr id="6" name="Line 17"/>
          <p:cNvSpPr>
            <a:spLocks noChangeShapeType="1"/>
          </p:cNvSpPr>
          <p:nvPr/>
        </p:nvSpPr>
        <p:spPr bwMode="auto">
          <a:xfrm flipH="1" flipV="1">
            <a:off x="2487827" y="4217773"/>
            <a:ext cx="244389" cy="517353"/>
          </a:xfrm>
          <a:prstGeom prst="line">
            <a:avLst/>
          </a:prstGeom>
          <a:noFill/>
          <a:ln w="38100">
            <a:solidFill>
              <a:srgbClr val="FFFFFF"/>
            </a:solidFill>
            <a:round/>
            <a:headEnd type="triangle" w="med" len="med"/>
            <a:tailEnd/>
          </a:ln>
          <a:effectLst>
            <a:outerShdw dist="35921" dir="2700000" algn="ctr" rotWithShape="0">
              <a:srgbClr val="000000"/>
            </a:outerShdw>
          </a:effectLst>
          <a:extLst>
            <a:ext uri="{909E8E84-426E-40DD-AFC4-6F175D3DCCD1}">
              <a14:hiddenFill xmlns:a14="http://schemas.microsoft.com/office/drawing/2010/main">
                <a:noFill/>
              </a14:hiddenFill>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Arial" panose="020B0604020202020204" pitchFamily="34" charset="0"/>
            </a:endParaRPr>
          </a:p>
        </p:txBody>
      </p:sp>
      <p:sp>
        <p:nvSpPr>
          <p:cNvPr id="7" name="Line 17"/>
          <p:cNvSpPr>
            <a:spLocks noChangeShapeType="1"/>
          </p:cNvSpPr>
          <p:nvPr/>
        </p:nvSpPr>
        <p:spPr bwMode="auto">
          <a:xfrm flipH="1" flipV="1">
            <a:off x="1746422" y="5016844"/>
            <a:ext cx="285578" cy="467926"/>
          </a:xfrm>
          <a:prstGeom prst="line">
            <a:avLst/>
          </a:prstGeom>
          <a:noFill/>
          <a:ln w="38100">
            <a:solidFill>
              <a:srgbClr val="FFFFFF"/>
            </a:solidFill>
            <a:round/>
            <a:headEnd type="triangle" w="med" len="med"/>
            <a:tailEnd/>
          </a:ln>
          <a:effectLst>
            <a:outerShdw dist="35921" dir="2700000" algn="ctr" rotWithShape="0">
              <a:srgbClr val="000000"/>
            </a:outerShdw>
          </a:effectLst>
          <a:extLst>
            <a:ext uri="{909E8E84-426E-40DD-AFC4-6F175D3DCCD1}">
              <a14:hiddenFill xmlns:a14="http://schemas.microsoft.com/office/drawing/2010/main">
                <a:noFill/>
              </a14:hiddenFill>
            </a:ext>
          </a:ex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solidFill>
                <a:srgbClr val="FFFFFF"/>
              </a:solidFill>
              <a:effectLst/>
              <a:uLnTx/>
              <a:uFillTx/>
              <a:latin typeface="Arial" panose="020B0604020202020204" pitchFamily="34" charset="0"/>
            </a:endParaRPr>
          </a:p>
        </p:txBody>
      </p:sp>
      <p:pic>
        <p:nvPicPr>
          <p:cNvPr id="8" name="Picture 7"/>
          <p:cNvPicPr>
            <a:picLocks noChangeAspect="1"/>
          </p:cNvPicPr>
          <p:nvPr/>
        </p:nvPicPr>
        <p:blipFill>
          <a:blip r:embed="rId3"/>
          <a:stretch>
            <a:fillRect/>
          </a:stretch>
        </p:blipFill>
        <p:spPr>
          <a:xfrm>
            <a:off x="7427183" y="1825625"/>
            <a:ext cx="4364252" cy="2909501"/>
          </a:xfrm>
          <a:prstGeom prst="rect">
            <a:avLst/>
          </a:prstGeom>
        </p:spPr>
      </p:pic>
    </p:spTree>
    <p:extLst>
      <p:ext uri="{BB962C8B-B14F-4D97-AF65-F5344CB8AC3E}">
        <p14:creationId xmlns:p14="http://schemas.microsoft.com/office/powerpoint/2010/main" val="9156798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A</a:t>
            </a:r>
            <a:r>
              <a:rPr lang="en-US" dirty="0" smtClean="0"/>
              <a:t>typical </a:t>
            </a:r>
            <a:r>
              <a:rPr lang="en-US" dirty="0"/>
              <a:t>pneumonia</a:t>
            </a:r>
          </a:p>
        </p:txBody>
      </p:sp>
      <p:sp>
        <p:nvSpPr>
          <p:cNvPr id="3" name="Content Placeholder 2"/>
          <p:cNvSpPr>
            <a:spLocks noGrp="1"/>
          </p:cNvSpPr>
          <p:nvPr>
            <p:ph idx="1"/>
          </p:nvPr>
        </p:nvSpPr>
        <p:spPr/>
        <p:txBody>
          <a:bodyPr/>
          <a:lstStyle/>
          <a:p>
            <a:r>
              <a:rPr lang="en-US" dirty="0"/>
              <a:t>In </a:t>
            </a:r>
            <a:r>
              <a:rPr lang="en-US" i="1" dirty="0"/>
              <a:t>atypical pneumonia</a:t>
            </a:r>
            <a:r>
              <a:rPr lang="en-US" dirty="0"/>
              <a:t>, as in viral and mycoplasma infection, there is </a:t>
            </a:r>
            <a:r>
              <a:rPr lang="en-US" dirty="0" smtClean="0"/>
              <a:t>inflammatory </a:t>
            </a:r>
            <a:r>
              <a:rPr lang="en-US" dirty="0"/>
              <a:t>thickening of bronchial and bronchiolar walls and the pulmonary </a:t>
            </a:r>
            <a:r>
              <a:rPr lang="en-US" dirty="0" err="1" smtClean="0"/>
              <a:t>interstitium</a:t>
            </a:r>
            <a:r>
              <a:rPr lang="sr-Latn-RS" dirty="0" smtClean="0"/>
              <a:t> – </a:t>
            </a:r>
            <a:r>
              <a:rPr lang="sr-Latn-RS" dirty="0" err="1" smtClean="0"/>
              <a:t>interstitial</a:t>
            </a:r>
            <a:r>
              <a:rPr lang="sr-Latn-RS" dirty="0" smtClean="0"/>
              <a:t> </a:t>
            </a:r>
            <a:r>
              <a:rPr lang="sr-Latn-RS" dirty="0" err="1" smtClean="0"/>
              <a:t>pneumonia</a:t>
            </a:r>
            <a:r>
              <a:rPr lang="en-US" dirty="0" smtClean="0"/>
              <a:t> </a:t>
            </a:r>
            <a:endParaRPr lang="sr-Latn-RS" dirty="0" smtClean="0"/>
          </a:p>
          <a:p>
            <a:r>
              <a:rPr lang="en-US" dirty="0" smtClean="0"/>
              <a:t>This </a:t>
            </a:r>
            <a:r>
              <a:rPr lang="en-US" dirty="0"/>
              <a:t>results in a radiographic pattern of airways thickening and </a:t>
            </a:r>
            <a:r>
              <a:rPr lang="en-US" dirty="0" err="1"/>
              <a:t>reticulonodular</a:t>
            </a:r>
            <a:r>
              <a:rPr lang="en-US" dirty="0"/>
              <a:t> </a:t>
            </a:r>
            <a:r>
              <a:rPr lang="en-US" dirty="0" smtClean="0"/>
              <a:t>opacities </a:t>
            </a:r>
            <a:endParaRPr lang="sr-Latn-RS" dirty="0" smtClean="0"/>
          </a:p>
          <a:p>
            <a:r>
              <a:rPr lang="en-US" dirty="0" smtClean="0"/>
              <a:t>Air </a:t>
            </a:r>
            <a:r>
              <a:rPr lang="en-US" dirty="0" err="1"/>
              <a:t>bronchograms</a:t>
            </a:r>
            <a:r>
              <a:rPr lang="en-US" dirty="0"/>
              <a:t> are absent because the alveolar spaces remain </a:t>
            </a:r>
            <a:r>
              <a:rPr lang="en-US" dirty="0" smtClean="0"/>
              <a:t>aerated </a:t>
            </a:r>
            <a:endParaRPr lang="sr-Latn-RS" dirty="0" smtClean="0"/>
          </a:p>
          <a:p>
            <a:r>
              <a:rPr lang="en-US" dirty="0" smtClean="0"/>
              <a:t>Segmental </a:t>
            </a:r>
            <a:r>
              <a:rPr lang="en-US" dirty="0"/>
              <a:t>and </a:t>
            </a:r>
            <a:r>
              <a:rPr lang="en-US" dirty="0" err="1"/>
              <a:t>subsegmental</a:t>
            </a:r>
            <a:r>
              <a:rPr lang="en-US" dirty="0"/>
              <a:t> atelectasis from small airways obstruction is </a:t>
            </a:r>
            <a:r>
              <a:rPr lang="en-US" dirty="0" smtClean="0"/>
              <a:t>common </a:t>
            </a:r>
            <a:endParaRPr lang="en-US" dirty="0"/>
          </a:p>
        </p:txBody>
      </p:sp>
    </p:spTree>
    <p:extLst>
      <p:ext uri="{BB962C8B-B14F-4D97-AF65-F5344CB8AC3E}">
        <p14:creationId xmlns:p14="http://schemas.microsoft.com/office/powerpoint/2010/main" val="24415830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093"/>
            <a:ext cx="10515600" cy="856734"/>
          </a:xfrm>
        </p:spPr>
        <p:txBody>
          <a:bodyPr/>
          <a:lstStyle/>
          <a:p>
            <a:r>
              <a:rPr lang="sr-Latn-RS" dirty="0"/>
              <a:t>A</a:t>
            </a:r>
            <a:r>
              <a:rPr lang="en-US" dirty="0"/>
              <a:t>typical pneumonia</a:t>
            </a:r>
          </a:p>
        </p:txBody>
      </p:sp>
      <p:sp>
        <p:nvSpPr>
          <p:cNvPr id="3" name="Content Placeholder 2"/>
          <p:cNvSpPr>
            <a:spLocks noGrp="1"/>
          </p:cNvSpPr>
          <p:nvPr>
            <p:ph idx="1"/>
          </p:nvPr>
        </p:nvSpPr>
        <p:spPr>
          <a:xfrm>
            <a:off x="838200" y="1062681"/>
            <a:ext cx="10515600" cy="5114282"/>
          </a:xfrm>
        </p:spPr>
        <p:txBody>
          <a:bodyPr/>
          <a:lstStyle/>
          <a:p>
            <a:pPr marL="0" indent="0">
              <a:buNone/>
            </a:pPr>
            <a:r>
              <a:rPr lang="sr-Latn-RS" dirty="0" smtClean="0"/>
              <a:t>                                   </a:t>
            </a:r>
            <a:r>
              <a:rPr lang="sr-Latn-RS" dirty="0" err="1" smtClean="0"/>
              <a:t>viral</a:t>
            </a:r>
            <a:r>
              <a:rPr lang="sr-Latn-RS" dirty="0" smtClean="0"/>
              <a:t> </a:t>
            </a:r>
            <a:r>
              <a:rPr lang="sr-Latn-RS" dirty="0" err="1" smtClean="0"/>
              <a:t>pnemonia</a:t>
            </a:r>
            <a:endParaRPr lang="sr-Latn-RS" dirty="0" smtClean="0"/>
          </a:p>
          <a:p>
            <a:pPr marL="0" indent="0">
              <a:buNone/>
            </a:pPr>
            <a:r>
              <a:rPr lang="sr-Latn-RS" dirty="0" smtClean="0"/>
              <a:t>       </a:t>
            </a:r>
            <a:r>
              <a:rPr lang="sr-Latn-RS" dirty="0" err="1" smtClean="0"/>
              <a:t>interstitial</a:t>
            </a:r>
            <a:r>
              <a:rPr lang="sr-Latn-RS" dirty="0" smtClean="0"/>
              <a:t>                                                             H1N1</a:t>
            </a:r>
            <a:endParaRPr lang="sr-Latn-RS" dirty="0"/>
          </a:p>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0" y="2339881"/>
            <a:ext cx="4475101" cy="3711247"/>
          </a:xfrm>
          <a:prstGeom prst="rect">
            <a:avLst/>
          </a:prstGeom>
        </p:spPr>
      </p:pic>
      <p:pic>
        <p:nvPicPr>
          <p:cNvPr id="5" name="Picture 4"/>
          <p:cNvPicPr>
            <a:picLocks noChangeAspect="1"/>
          </p:cNvPicPr>
          <p:nvPr/>
        </p:nvPicPr>
        <p:blipFill>
          <a:blip r:embed="rId3"/>
          <a:stretch>
            <a:fillRect/>
          </a:stretch>
        </p:blipFill>
        <p:spPr>
          <a:xfrm>
            <a:off x="4960497" y="2339881"/>
            <a:ext cx="7231503" cy="3335989"/>
          </a:xfrm>
          <a:prstGeom prst="rect">
            <a:avLst/>
          </a:prstGeom>
        </p:spPr>
      </p:pic>
    </p:spTree>
    <p:extLst>
      <p:ext uri="{BB962C8B-B14F-4D97-AF65-F5344CB8AC3E}">
        <p14:creationId xmlns:p14="http://schemas.microsoft.com/office/powerpoint/2010/main" val="13315442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569"/>
            <a:ext cx="10515600" cy="979298"/>
          </a:xfrm>
        </p:spPr>
        <p:txBody>
          <a:bodyPr/>
          <a:lstStyle/>
          <a:p>
            <a:r>
              <a:rPr lang="sr-Latn-RS" dirty="0"/>
              <a:t>A</a:t>
            </a:r>
            <a:r>
              <a:rPr lang="en-US" dirty="0"/>
              <a:t>typical pneumonia</a:t>
            </a:r>
          </a:p>
        </p:txBody>
      </p:sp>
      <p:sp>
        <p:nvSpPr>
          <p:cNvPr id="3" name="Content Placeholder 2"/>
          <p:cNvSpPr>
            <a:spLocks noGrp="1"/>
          </p:cNvSpPr>
          <p:nvPr>
            <p:ph idx="1"/>
          </p:nvPr>
        </p:nvSpPr>
        <p:spPr>
          <a:xfrm>
            <a:off x="838200" y="1021492"/>
            <a:ext cx="10515600" cy="5155471"/>
          </a:xfrm>
        </p:spPr>
        <p:txBody>
          <a:bodyPr/>
          <a:lstStyle/>
          <a:p>
            <a:pPr marL="0" indent="0">
              <a:buNone/>
            </a:pPr>
            <a:r>
              <a:rPr lang="sr-Latn-RS" dirty="0" smtClean="0"/>
              <a:t>                                         </a:t>
            </a:r>
            <a:r>
              <a:rPr lang="sr-Latn-RS" dirty="0" err="1" smtClean="0"/>
              <a:t>Mycoplasma</a:t>
            </a:r>
            <a:r>
              <a:rPr lang="sr-Latn-RS" dirty="0" smtClean="0"/>
              <a:t> </a:t>
            </a:r>
            <a:r>
              <a:rPr lang="sr-Latn-RS" dirty="0" err="1" smtClean="0"/>
              <a:t>pneumoniae</a:t>
            </a:r>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2100649" y="1783904"/>
            <a:ext cx="8309146" cy="5074096"/>
          </a:xfrm>
          <a:prstGeom prst="rect">
            <a:avLst/>
          </a:prstGeom>
        </p:spPr>
      </p:pic>
    </p:spTree>
    <p:extLst>
      <p:ext uri="{BB962C8B-B14F-4D97-AF65-F5344CB8AC3E}">
        <p14:creationId xmlns:p14="http://schemas.microsoft.com/office/powerpoint/2010/main" val="11119192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569"/>
            <a:ext cx="10515600" cy="1054442"/>
          </a:xfrm>
        </p:spPr>
        <p:txBody>
          <a:bodyPr/>
          <a:lstStyle/>
          <a:p>
            <a:r>
              <a:rPr lang="en-US" dirty="0"/>
              <a:t>Complications of </a:t>
            </a:r>
            <a:r>
              <a:rPr lang="sr-Latn-RS" dirty="0" smtClean="0"/>
              <a:t>p</a:t>
            </a:r>
            <a:r>
              <a:rPr lang="en-US" dirty="0" err="1" smtClean="0"/>
              <a:t>ulmonary</a:t>
            </a:r>
            <a:r>
              <a:rPr lang="en-US" dirty="0" smtClean="0"/>
              <a:t> </a:t>
            </a:r>
            <a:r>
              <a:rPr lang="sr-Latn-RS" dirty="0" smtClean="0"/>
              <a:t>i</a:t>
            </a:r>
            <a:r>
              <a:rPr lang="en-US" dirty="0" err="1" smtClean="0"/>
              <a:t>nfection</a:t>
            </a:r>
            <a:endParaRPr lang="en-US" dirty="0"/>
          </a:p>
        </p:txBody>
      </p:sp>
      <p:sp>
        <p:nvSpPr>
          <p:cNvPr id="3" name="Content Placeholder 2"/>
          <p:cNvSpPr>
            <a:spLocks noGrp="1"/>
          </p:cNvSpPr>
          <p:nvPr>
            <p:ph idx="1"/>
          </p:nvPr>
        </p:nvSpPr>
        <p:spPr>
          <a:xfrm>
            <a:off x="255373" y="1070918"/>
            <a:ext cx="11098427" cy="5527589"/>
          </a:xfrm>
        </p:spPr>
        <p:txBody>
          <a:bodyPr/>
          <a:lstStyle/>
          <a:p>
            <a:r>
              <a:rPr lang="en-US" i="1" dirty="0"/>
              <a:t>Lung </a:t>
            </a:r>
            <a:r>
              <a:rPr lang="en-US" i="1" dirty="0" smtClean="0"/>
              <a:t>abscess</a:t>
            </a:r>
            <a:r>
              <a:rPr lang="sr-Latn-RS" i="1" dirty="0" smtClean="0"/>
              <a:t> </a:t>
            </a:r>
            <a:r>
              <a:rPr lang="en-US" dirty="0"/>
              <a:t>s is most often the result of aspiration of mouth anaerobes with or without aerobes and is seen 10 to 14 days following </a:t>
            </a:r>
            <a:r>
              <a:rPr lang="en-US" dirty="0" smtClean="0"/>
              <a:t>aspiration</a:t>
            </a:r>
            <a:endParaRPr lang="sr-Latn-RS" dirty="0" smtClean="0"/>
          </a:p>
          <a:p>
            <a:pPr lvl="1"/>
            <a:r>
              <a:rPr lang="sr-Latn-RS" dirty="0" smtClean="0"/>
              <a:t>a</a:t>
            </a:r>
            <a:r>
              <a:rPr lang="en-US" dirty="0" err="1" smtClean="0"/>
              <a:t>bscesses</a:t>
            </a:r>
            <a:r>
              <a:rPr lang="en-US" dirty="0" smtClean="0"/>
              <a:t> </a:t>
            </a:r>
            <a:r>
              <a:rPr lang="en-US" dirty="0"/>
              <a:t>appear as nodules or masses typically with central necrosis with or without </a:t>
            </a:r>
            <a:r>
              <a:rPr lang="en-US" dirty="0" smtClean="0"/>
              <a:t>air–fluid </a:t>
            </a:r>
            <a:r>
              <a:rPr lang="en-US" dirty="0"/>
              <a:t>levels and develop in the gravity-dependent portions of the lungs (posterior upper lobes, superior segment, and </a:t>
            </a:r>
            <a:r>
              <a:rPr lang="en-US" dirty="0" err="1"/>
              <a:t>subpleural</a:t>
            </a:r>
            <a:r>
              <a:rPr lang="en-US" dirty="0"/>
              <a:t> regions of the lower lobes</a:t>
            </a:r>
            <a:r>
              <a:rPr lang="en-US" dirty="0" smtClean="0"/>
              <a:t>) </a:t>
            </a:r>
            <a:endParaRPr lang="sr-Latn-RS" dirty="0" smtClean="0"/>
          </a:p>
          <a:p>
            <a:r>
              <a:rPr lang="en-US" i="1" dirty="0"/>
              <a:t>Pulmonary gangrene </a:t>
            </a:r>
            <a:r>
              <a:rPr lang="en-US" dirty="0"/>
              <a:t>is a rare complication of severe pulmonary infection when a portion of lung is </a:t>
            </a:r>
            <a:r>
              <a:rPr lang="en-US" dirty="0" smtClean="0"/>
              <a:t>sloughed </a:t>
            </a:r>
            <a:endParaRPr lang="sr-Latn-RS" dirty="0" smtClean="0"/>
          </a:p>
          <a:p>
            <a:pPr lvl="1"/>
            <a:r>
              <a:rPr lang="en-US" dirty="0" smtClean="0"/>
              <a:t>Imaging findings </a:t>
            </a:r>
            <a:r>
              <a:rPr lang="en-US" dirty="0"/>
              <a:t>include a nodule or mass within a cavity with a crescent of air surrounding the sloughed portion of lung</a:t>
            </a:r>
            <a:endParaRPr lang="sr-Latn-RS" dirty="0" smtClean="0"/>
          </a:p>
          <a:p>
            <a:r>
              <a:rPr lang="en-US" i="1" dirty="0" smtClean="0"/>
              <a:t>Bronchiectasis</a:t>
            </a:r>
            <a:endParaRPr lang="sr-Latn-RS" i="1" dirty="0" smtClean="0"/>
          </a:p>
          <a:p>
            <a:r>
              <a:rPr lang="en-US" i="1" dirty="0" err="1"/>
              <a:t>Broncholithiasis</a:t>
            </a:r>
            <a:endParaRPr lang="sr-Latn-RS" i="1"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13521878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8"/>
            <a:ext cx="10515600" cy="914400"/>
          </a:xfrm>
        </p:spPr>
        <p:txBody>
          <a:bodyPr/>
          <a:lstStyle/>
          <a:p>
            <a:r>
              <a:rPr lang="en-US" dirty="0"/>
              <a:t>Lung abscess </a:t>
            </a:r>
          </a:p>
        </p:txBody>
      </p:sp>
      <p:sp>
        <p:nvSpPr>
          <p:cNvPr id="3" name="Content Placeholder 2"/>
          <p:cNvSpPr>
            <a:spLocks noGrp="1"/>
          </p:cNvSpPr>
          <p:nvPr>
            <p:ph idx="1"/>
          </p:nvPr>
        </p:nvSpPr>
        <p:spPr>
          <a:xfrm>
            <a:off x="838200" y="1079158"/>
            <a:ext cx="10515600" cy="5097805"/>
          </a:xfrm>
        </p:spPr>
        <p:txBody>
          <a:bodyPr/>
          <a:lstStyle/>
          <a:p>
            <a:pPr marL="0" indent="0">
              <a:buNone/>
            </a:pPr>
            <a:r>
              <a:rPr lang="sr-Latn-RS" dirty="0" err="1" smtClean="0"/>
              <a:t>Klebsiella</a:t>
            </a:r>
            <a:r>
              <a:rPr lang="sr-Latn-RS" dirty="0" smtClean="0"/>
              <a:t> </a:t>
            </a:r>
            <a:r>
              <a:rPr lang="sr-Latn-RS" dirty="0" err="1"/>
              <a:t>pneumoniae</a:t>
            </a:r>
            <a:r>
              <a:rPr lang="sr-Latn-RS" dirty="0"/>
              <a:t> </a:t>
            </a:r>
          </a:p>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519680" y="1927302"/>
            <a:ext cx="4217078" cy="3989557"/>
          </a:xfrm>
          <a:prstGeom prst="rect">
            <a:avLst/>
          </a:prstGeom>
        </p:spPr>
      </p:pic>
      <p:pic>
        <p:nvPicPr>
          <p:cNvPr id="5" name="Picture 4"/>
          <p:cNvPicPr>
            <a:picLocks noChangeAspect="1"/>
          </p:cNvPicPr>
          <p:nvPr/>
        </p:nvPicPr>
        <p:blipFill>
          <a:blip r:embed="rId3"/>
          <a:stretch>
            <a:fillRect/>
          </a:stretch>
        </p:blipFill>
        <p:spPr>
          <a:xfrm>
            <a:off x="5340981" y="1927301"/>
            <a:ext cx="3396399" cy="3625002"/>
          </a:xfrm>
          <a:prstGeom prst="rect">
            <a:avLst/>
          </a:prstGeom>
        </p:spPr>
      </p:pic>
      <p:pic>
        <p:nvPicPr>
          <p:cNvPr id="6" name="Picture 5"/>
          <p:cNvPicPr>
            <a:picLocks noChangeAspect="1"/>
          </p:cNvPicPr>
          <p:nvPr/>
        </p:nvPicPr>
        <p:blipFill>
          <a:blip r:embed="rId4"/>
          <a:stretch>
            <a:fillRect/>
          </a:stretch>
        </p:blipFill>
        <p:spPr>
          <a:xfrm>
            <a:off x="8737380" y="1927302"/>
            <a:ext cx="3034490" cy="3606299"/>
          </a:xfrm>
          <a:prstGeom prst="rect">
            <a:avLst/>
          </a:prstGeom>
        </p:spPr>
      </p:pic>
    </p:spTree>
    <p:extLst>
      <p:ext uri="{BB962C8B-B14F-4D97-AF65-F5344CB8AC3E}">
        <p14:creationId xmlns:p14="http://schemas.microsoft.com/office/powerpoint/2010/main" val="6714680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2378"/>
            <a:ext cx="10515600" cy="790833"/>
          </a:xfrm>
        </p:spPr>
        <p:txBody>
          <a:bodyPr/>
          <a:lstStyle/>
          <a:p>
            <a:r>
              <a:rPr lang="en-US" dirty="0"/>
              <a:t>Pulmonary </a:t>
            </a:r>
            <a:r>
              <a:rPr lang="sr-Latn-RS" dirty="0" smtClean="0"/>
              <a:t>l</a:t>
            </a:r>
            <a:r>
              <a:rPr lang="en-US" dirty="0" err="1" smtClean="0"/>
              <a:t>obar</a:t>
            </a:r>
            <a:r>
              <a:rPr lang="en-US" dirty="0" smtClean="0"/>
              <a:t> </a:t>
            </a:r>
            <a:r>
              <a:rPr lang="sr-Latn-RS" dirty="0" smtClean="0"/>
              <a:t>c</a:t>
            </a:r>
            <a:r>
              <a:rPr lang="en-US" dirty="0" err="1" smtClean="0"/>
              <a:t>ollapse</a:t>
            </a:r>
            <a:r>
              <a:rPr lang="sr-Latn-RS" dirty="0" smtClean="0"/>
              <a:t> - </a:t>
            </a:r>
            <a:r>
              <a:rPr lang="sr-Latn-RS" dirty="0" err="1" smtClean="0"/>
              <a:t>atelectasis</a:t>
            </a:r>
            <a:endParaRPr lang="en-US" dirty="0"/>
          </a:p>
        </p:txBody>
      </p:sp>
      <p:sp>
        <p:nvSpPr>
          <p:cNvPr id="3" name="Content Placeholder 2"/>
          <p:cNvSpPr>
            <a:spLocks noGrp="1"/>
          </p:cNvSpPr>
          <p:nvPr>
            <p:ph idx="1"/>
          </p:nvPr>
        </p:nvSpPr>
        <p:spPr>
          <a:xfrm>
            <a:off x="115329" y="1013254"/>
            <a:ext cx="11821297" cy="5708822"/>
          </a:xfrm>
        </p:spPr>
        <p:txBody>
          <a:bodyPr>
            <a:normAutofit fontScale="92500" lnSpcReduction="10000"/>
          </a:bodyPr>
          <a:lstStyle/>
          <a:p>
            <a:r>
              <a:rPr lang="en-US" dirty="0"/>
              <a:t>Collapse and atelectasis are terms which are often used synonymously and refer to loss of volume within the </a:t>
            </a:r>
            <a:r>
              <a:rPr lang="en-US" dirty="0" smtClean="0"/>
              <a:t>lung</a:t>
            </a:r>
            <a:endParaRPr lang="sr-Latn-RS" dirty="0" smtClean="0"/>
          </a:p>
          <a:p>
            <a:r>
              <a:rPr lang="en-US" dirty="0"/>
              <a:t>Broadly, lobar collapse can be divided into those due to </a:t>
            </a:r>
            <a:r>
              <a:rPr lang="en-US" dirty="0" err="1"/>
              <a:t>endobronchial</a:t>
            </a:r>
            <a:r>
              <a:rPr lang="en-US" dirty="0"/>
              <a:t> obstruction (either intrinsic or extrinsic) and those without obstruction</a:t>
            </a:r>
            <a:endParaRPr lang="sr-Latn-RS" dirty="0"/>
          </a:p>
          <a:p>
            <a:r>
              <a:rPr lang="en-US" dirty="0"/>
              <a:t>In adults the frequent causes of intrinsic obstruction are </a:t>
            </a:r>
            <a:r>
              <a:rPr lang="en-US" dirty="0" err="1"/>
              <a:t>tumours</a:t>
            </a:r>
            <a:r>
              <a:rPr lang="en-US" dirty="0"/>
              <a:t> and mucus plugs</a:t>
            </a:r>
            <a:endParaRPr lang="sr-Latn-RS" dirty="0" smtClean="0"/>
          </a:p>
          <a:p>
            <a:r>
              <a:rPr lang="en-US" dirty="0"/>
              <a:t>The cardinal radiographic features of lobar collapse are increased opacity of the affected lobe and volume </a:t>
            </a:r>
            <a:r>
              <a:rPr lang="en-US" dirty="0" smtClean="0"/>
              <a:t>loss </a:t>
            </a:r>
            <a:endParaRPr lang="sr-Latn-RS" dirty="0" smtClean="0"/>
          </a:p>
          <a:p>
            <a:r>
              <a:rPr lang="en-US" dirty="0" smtClean="0"/>
              <a:t>The </a:t>
            </a:r>
            <a:r>
              <a:rPr lang="en-US" dirty="0"/>
              <a:t>latter can be inferred by </a:t>
            </a:r>
            <a:r>
              <a:rPr lang="en-US" b="1" dirty="0"/>
              <a:t>direct</a:t>
            </a:r>
            <a:r>
              <a:rPr lang="en-US" dirty="0"/>
              <a:t> and </a:t>
            </a:r>
            <a:r>
              <a:rPr lang="en-US" b="1" dirty="0"/>
              <a:t>indirect </a:t>
            </a:r>
            <a:r>
              <a:rPr lang="en-US" b="1" dirty="0" smtClean="0"/>
              <a:t>signs </a:t>
            </a:r>
            <a:endParaRPr lang="sr-Latn-RS" b="1" dirty="0" smtClean="0"/>
          </a:p>
          <a:p>
            <a:r>
              <a:rPr lang="en-US" dirty="0" smtClean="0"/>
              <a:t>Direct </a:t>
            </a:r>
            <a:r>
              <a:rPr lang="en-US" dirty="0"/>
              <a:t>signs of volume loss refer to displacement of </a:t>
            </a:r>
            <a:r>
              <a:rPr lang="en-US" dirty="0" err="1"/>
              <a:t>interlobar</a:t>
            </a:r>
            <a:r>
              <a:rPr lang="en-US" dirty="0"/>
              <a:t> fissures, pulmonary vessels and bronchi, whereas indirect signs include compensatory shifts of adjacent structures such as hyperinflation of other </a:t>
            </a:r>
            <a:r>
              <a:rPr lang="en-US" dirty="0" smtClean="0"/>
              <a:t>lobes </a:t>
            </a:r>
            <a:endParaRPr lang="sr-Latn-RS" dirty="0" smtClean="0"/>
          </a:p>
          <a:p>
            <a:r>
              <a:rPr lang="en-US" dirty="0" smtClean="0"/>
              <a:t>The </a:t>
            </a:r>
            <a:r>
              <a:rPr lang="en-US" dirty="0"/>
              <a:t>effects of a lobar collapse are often maximal on immediately adjacent structures, e.g. an upper lobe collapse often results in a shift of the superior mediastinum, whereas a lower lobe collapse often demonstrates elevation of the posterior part of the diaphragm in </a:t>
            </a:r>
            <a:r>
              <a:rPr lang="en-US" dirty="0" smtClean="0"/>
              <a:t>particular </a:t>
            </a:r>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27480554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922637"/>
          </a:xfrm>
        </p:spPr>
        <p:txBody>
          <a:bodyPr/>
          <a:lstStyle/>
          <a:p>
            <a:r>
              <a:rPr lang="en-US" dirty="0"/>
              <a:t>Pulmonary </a:t>
            </a:r>
            <a:r>
              <a:rPr lang="sr-Latn-RS" dirty="0" smtClean="0"/>
              <a:t>l</a:t>
            </a:r>
            <a:r>
              <a:rPr lang="en-US" dirty="0" err="1" smtClean="0"/>
              <a:t>obar</a:t>
            </a:r>
            <a:r>
              <a:rPr lang="en-US" dirty="0" smtClean="0"/>
              <a:t> </a:t>
            </a:r>
            <a:r>
              <a:rPr lang="sr-Latn-RS" dirty="0" smtClean="0"/>
              <a:t>c</a:t>
            </a:r>
            <a:r>
              <a:rPr lang="en-US" dirty="0" err="1" smtClean="0"/>
              <a:t>ollapse</a:t>
            </a:r>
            <a:endParaRPr lang="en-US" dirty="0"/>
          </a:p>
        </p:txBody>
      </p:sp>
      <p:sp>
        <p:nvSpPr>
          <p:cNvPr id="3" name="Content Placeholder 2"/>
          <p:cNvSpPr>
            <a:spLocks noGrp="1"/>
          </p:cNvSpPr>
          <p:nvPr>
            <p:ph idx="1"/>
          </p:nvPr>
        </p:nvSpPr>
        <p:spPr>
          <a:xfrm>
            <a:off x="271849" y="980302"/>
            <a:ext cx="11081951" cy="5609967"/>
          </a:xfrm>
        </p:spPr>
        <p:txBody>
          <a:bodyPr>
            <a:normAutofit/>
          </a:bodyPr>
          <a:lstStyle/>
          <a:p>
            <a:r>
              <a:rPr lang="en-US" dirty="0"/>
              <a:t>A collapsed lobe appears </a:t>
            </a:r>
            <a:r>
              <a:rPr lang="en-US" dirty="0" err="1"/>
              <a:t>radiographically</a:t>
            </a:r>
            <a:r>
              <a:rPr lang="en-US" dirty="0"/>
              <a:t> dense due to a combination of retained secretions or fluid within the lobe and reduction in aeration of the </a:t>
            </a:r>
            <a:r>
              <a:rPr lang="en-US" dirty="0" smtClean="0"/>
              <a:t>lobe </a:t>
            </a:r>
            <a:endParaRPr lang="sr-Latn-RS" dirty="0" smtClean="0"/>
          </a:p>
          <a:p>
            <a:r>
              <a:rPr lang="en-US" dirty="0" smtClean="0"/>
              <a:t>However</a:t>
            </a:r>
            <a:r>
              <a:rPr lang="en-US" dirty="0"/>
              <a:t>, retained fluid is the dominant process resulting in increased opacity of a partially collapsed lobe, as virtually complete collapse is required to displace sufficient air for the normally </a:t>
            </a:r>
            <a:r>
              <a:rPr lang="en-US" dirty="0" err="1"/>
              <a:t>radiographically</a:t>
            </a:r>
            <a:r>
              <a:rPr lang="en-US" dirty="0"/>
              <a:t> </a:t>
            </a:r>
            <a:r>
              <a:rPr lang="en-US" dirty="0" err="1"/>
              <a:t>hyperlucent</a:t>
            </a:r>
            <a:r>
              <a:rPr lang="en-US" dirty="0"/>
              <a:t> lung to appear </a:t>
            </a:r>
            <a:r>
              <a:rPr lang="en-US" dirty="0" smtClean="0"/>
              <a:t>dense</a:t>
            </a:r>
            <a:endParaRPr lang="sr-Latn-RS" dirty="0" smtClean="0"/>
          </a:p>
          <a:p>
            <a:r>
              <a:rPr lang="en-US" dirty="0"/>
              <a:t>although the </a:t>
            </a:r>
            <a:r>
              <a:rPr lang="en-US" dirty="0" smtClean="0"/>
              <a:t>actual</a:t>
            </a:r>
            <a:r>
              <a:rPr lang="sr-Latn-RS" dirty="0" smtClean="0"/>
              <a:t> </a:t>
            </a:r>
            <a:r>
              <a:rPr lang="en-US" dirty="0" err="1" smtClean="0"/>
              <a:t>endobronchial</a:t>
            </a:r>
            <a:r>
              <a:rPr lang="en-US" dirty="0" smtClean="0"/>
              <a:t> </a:t>
            </a:r>
            <a:r>
              <a:rPr lang="en-US" dirty="0"/>
              <a:t>component is often not directly visualized</a:t>
            </a:r>
            <a:r>
              <a:rPr lang="en-US" dirty="0" smtClean="0"/>
              <a:t>,</a:t>
            </a:r>
            <a:r>
              <a:rPr lang="sr-Latn-RS" dirty="0" smtClean="0"/>
              <a:t> </a:t>
            </a:r>
            <a:r>
              <a:rPr lang="en-US" dirty="0" smtClean="0"/>
              <a:t>lobar </a:t>
            </a:r>
            <a:r>
              <a:rPr lang="en-US" dirty="0"/>
              <a:t>collapse due to a central obstructing bronchogenic carcinoma is most likely when </a:t>
            </a:r>
            <a:r>
              <a:rPr lang="en-US" dirty="0" err="1"/>
              <a:t>Golden’s</a:t>
            </a:r>
            <a:r>
              <a:rPr lang="en-US" dirty="0"/>
              <a:t> S sign is </a:t>
            </a:r>
            <a:r>
              <a:rPr lang="en-US" dirty="0" smtClean="0"/>
              <a:t>seen</a:t>
            </a:r>
            <a:endParaRPr lang="en-US" dirty="0"/>
          </a:p>
          <a:p>
            <a:r>
              <a:rPr lang="en-US" dirty="0"/>
              <a:t>The sign refers to the S shape (or more accurately, reverse </a:t>
            </a:r>
            <a:r>
              <a:rPr lang="en-US" dirty="0" smtClean="0"/>
              <a:t>S</a:t>
            </a:r>
            <a:r>
              <a:rPr lang="sr-Latn-RS" dirty="0" smtClean="0"/>
              <a:t> </a:t>
            </a:r>
            <a:r>
              <a:rPr lang="en-US" dirty="0" smtClean="0"/>
              <a:t>on </a:t>
            </a:r>
            <a:r>
              <a:rPr lang="en-US" dirty="0"/>
              <a:t>the right) of the fissure due to the combination of collapse and mass centrally resulting in a focal convexity with </a:t>
            </a:r>
            <a:r>
              <a:rPr lang="en-US" dirty="0" smtClean="0"/>
              <a:t>a</a:t>
            </a:r>
            <a:r>
              <a:rPr lang="sr-Latn-RS" dirty="0" smtClean="0"/>
              <a:t> </a:t>
            </a:r>
            <a:r>
              <a:rPr lang="en-US" dirty="0" smtClean="0"/>
              <a:t>concave </a:t>
            </a:r>
            <a:r>
              <a:rPr lang="en-US" dirty="0"/>
              <a:t>outline peripherally</a:t>
            </a:r>
            <a:endParaRPr lang="sr-Latn-RS"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4004585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Bronchopulmonary </a:t>
            </a:r>
            <a:r>
              <a:rPr lang="sr-Latn-RS" dirty="0" err="1"/>
              <a:t>sequestration</a:t>
            </a:r>
            <a:endParaRPr lang="en-US" dirty="0"/>
          </a:p>
        </p:txBody>
      </p:sp>
      <p:sp>
        <p:nvSpPr>
          <p:cNvPr id="3" name="Content Placeholder 2"/>
          <p:cNvSpPr>
            <a:spLocks noGrp="1"/>
          </p:cNvSpPr>
          <p:nvPr>
            <p:ph idx="1"/>
          </p:nvPr>
        </p:nvSpPr>
        <p:spPr/>
        <p:txBody>
          <a:bodyPr/>
          <a:lstStyle/>
          <a:p>
            <a:pPr marL="0" indent="0">
              <a:buNone/>
            </a:pPr>
            <a:r>
              <a:rPr lang="sr-Latn-RS" dirty="0"/>
              <a:t> </a:t>
            </a:r>
            <a:r>
              <a:rPr lang="sr-Latn-RS" dirty="0" smtClean="0"/>
              <a:t>        </a:t>
            </a:r>
            <a:r>
              <a:rPr lang="sr-Latn-RS" dirty="0" err="1" smtClean="0"/>
              <a:t>i</a:t>
            </a:r>
            <a:r>
              <a:rPr lang="sr-Latn-RS" dirty="0" err="1" smtClean="0"/>
              <a:t>ntralobar</a:t>
            </a:r>
            <a:r>
              <a:rPr lang="sr-Latn-RS" dirty="0" smtClean="0"/>
              <a:t>                                                </a:t>
            </a:r>
            <a:r>
              <a:rPr lang="sr-Latn-RS" dirty="0" smtClean="0"/>
              <a:t>                      </a:t>
            </a:r>
            <a:r>
              <a:rPr lang="sr-Latn-RS" dirty="0" err="1" smtClean="0"/>
              <a:t>extralobar</a:t>
            </a:r>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0" y="2310714"/>
            <a:ext cx="4547286" cy="4547286"/>
          </a:xfrm>
          <a:prstGeom prst="rect">
            <a:avLst/>
          </a:prstGeom>
        </p:spPr>
      </p:pic>
      <p:pic>
        <p:nvPicPr>
          <p:cNvPr id="5" name="Picture 4"/>
          <p:cNvPicPr>
            <a:picLocks noChangeAspect="1"/>
          </p:cNvPicPr>
          <p:nvPr/>
        </p:nvPicPr>
        <p:blipFill>
          <a:blip r:embed="rId3"/>
          <a:stretch>
            <a:fillRect/>
          </a:stretch>
        </p:blipFill>
        <p:spPr>
          <a:xfrm>
            <a:off x="6752274" y="2305118"/>
            <a:ext cx="5439726" cy="4552882"/>
          </a:xfrm>
          <a:prstGeom prst="rect">
            <a:avLst/>
          </a:prstGeom>
        </p:spPr>
      </p:pic>
    </p:spTree>
    <p:extLst>
      <p:ext uri="{BB962C8B-B14F-4D97-AF65-F5344CB8AC3E}">
        <p14:creationId xmlns:p14="http://schemas.microsoft.com/office/powerpoint/2010/main" val="19556363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2379"/>
            <a:ext cx="10515600" cy="1079156"/>
          </a:xfrm>
        </p:spPr>
        <p:txBody>
          <a:bodyPr/>
          <a:lstStyle/>
          <a:p>
            <a:r>
              <a:rPr lang="sr-Latn-RS" dirty="0" err="1" smtClean="0"/>
              <a:t>Atelectasis</a:t>
            </a:r>
            <a:r>
              <a:rPr lang="sr-Latn-RS" dirty="0" smtClean="0"/>
              <a:t> </a:t>
            </a:r>
            <a:endParaRPr lang="en-US" dirty="0"/>
          </a:p>
        </p:txBody>
      </p:sp>
      <p:sp>
        <p:nvSpPr>
          <p:cNvPr id="3" name="Content Placeholder 2"/>
          <p:cNvSpPr>
            <a:spLocks noGrp="1"/>
          </p:cNvSpPr>
          <p:nvPr>
            <p:ph idx="1"/>
          </p:nvPr>
        </p:nvSpPr>
        <p:spPr/>
        <p:txBody>
          <a:bodyPr/>
          <a:lstStyle/>
          <a:p>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330939" y="1277052"/>
            <a:ext cx="5121084" cy="5432007"/>
          </a:xfrm>
          <a:prstGeom prst="rect">
            <a:avLst/>
          </a:prstGeom>
        </p:spPr>
      </p:pic>
      <p:pic>
        <p:nvPicPr>
          <p:cNvPr id="5" name="Picture 4"/>
          <p:cNvPicPr>
            <a:picLocks noChangeAspect="1"/>
          </p:cNvPicPr>
          <p:nvPr/>
        </p:nvPicPr>
        <p:blipFill>
          <a:blip r:embed="rId3"/>
          <a:stretch>
            <a:fillRect/>
          </a:stretch>
        </p:blipFill>
        <p:spPr>
          <a:xfrm>
            <a:off x="5873111" y="2248930"/>
            <a:ext cx="6132985" cy="2636108"/>
          </a:xfrm>
          <a:prstGeom prst="rect">
            <a:avLst/>
          </a:prstGeom>
        </p:spPr>
      </p:pic>
    </p:spTree>
    <p:extLst>
      <p:ext uri="{BB962C8B-B14F-4D97-AF65-F5344CB8AC3E}">
        <p14:creationId xmlns:p14="http://schemas.microsoft.com/office/powerpoint/2010/main" val="33326325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0616"/>
            <a:ext cx="10515600" cy="906162"/>
          </a:xfrm>
        </p:spPr>
        <p:txBody>
          <a:bodyPr/>
          <a:lstStyle/>
          <a:p>
            <a:r>
              <a:rPr lang="sr-Latn-RS" dirty="0" err="1" smtClean="0"/>
              <a:t>Atelectasis</a:t>
            </a:r>
            <a:r>
              <a:rPr lang="sr-Latn-RS" dirty="0" smtClean="0"/>
              <a:t> RUL </a:t>
            </a:r>
            <a:endParaRPr lang="en-US" dirty="0"/>
          </a:p>
        </p:txBody>
      </p:sp>
      <p:sp>
        <p:nvSpPr>
          <p:cNvPr id="3" name="Content Placeholder 2"/>
          <p:cNvSpPr>
            <a:spLocks noGrp="1"/>
          </p:cNvSpPr>
          <p:nvPr>
            <p:ph idx="1"/>
          </p:nvPr>
        </p:nvSpPr>
        <p:spPr>
          <a:xfrm>
            <a:off x="247135" y="930876"/>
            <a:ext cx="11106665" cy="5708821"/>
          </a:xfrm>
        </p:spPr>
        <p:txBody>
          <a:bodyPr/>
          <a:lstStyle/>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1079157" y="1458503"/>
            <a:ext cx="4657711" cy="4398599"/>
          </a:xfrm>
          <a:prstGeom prst="rect">
            <a:avLst/>
          </a:prstGeom>
        </p:spPr>
      </p:pic>
      <p:pic>
        <p:nvPicPr>
          <p:cNvPr id="5" name="Picture 4"/>
          <p:cNvPicPr>
            <a:picLocks noChangeAspect="1"/>
          </p:cNvPicPr>
          <p:nvPr/>
        </p:nvPicPr>
        <p:blipFill>
          <a:blip r:embed="rId3"/>
          <a:stretch>
            <a:fillRect/>
          </a:stretch>
        </p:blipFill>
        <p:spPr>
          <a:xfrm>
            <a:off x="6462664" y="1458503"/>
            <a:ext cx="4022486" cy="4398599"/>
          </a:xfrm>
          <a:prstGeom prst="rect">
            <a:avLst/>
          </a:prstGeom>
        </p:spPr>
      </p:pic>
    </p:spTree>
    <p:extLst>
      <p:ext uri="{BB962C8B-B14F-4D97-AF65-F5344CB8AC3E}">
        <p14:creationId xmlns:p14="http://schemas.microsoft.com/office/powerpoint/2010/main" val="35391861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8"/>
            <a:ext cx="10515600" cy="922638"/>
          </a:xfrm>
        </p:spPr>
        <p:txBody>
          <a:bodyPr/>
          <a:lstStyle/>
          <a:p>
            <a:r>
              <a:rPr lang="sr-Latn-RS" dirty="0" err="1" smtClean="0"/>
              <a:t>Atelectasis</a:t>
            </a:r>
            <a:r>
              <a:rPr lang="sr-Latn-RS" dirty="0" smtClean="0"/>
              <a:t> RUL </a:t>
            </a:r>
            <a:endParaRPr lang="en-US" dirty="0"/>
          </a:p>
        </p:txBody>
      </p:sp>
      <p:sp>
        <p:nvSpPr>
          <p:cNvPr id="3" name="Content Placeholder 2"/>
          <p:cNvSpPr>
            <a:spLocks noGrp="1"/>
          </p:cNvSpPr>
          <p:nvPr>
            <p:ph idx="1"/>
          </p:nvPr>
        </p:nvSpPr>
        <p:spPr>
          <a:xfrm>
            <a:off x="247135" y="930876"/>
            <a:ext cx="11106665" cy="5708821"/>
          </a:xfrm>
        </p:spPr>
        <p:txBody>
          <a:bodyPr/>
          <a:lstStyle/>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838200" y="1227438"/>
            <a:ext cx="5441017" cy="5272216"/>
          </a:xfrm>
          <a:prstGeom prst="rect">
            <a:avLst/>
          </a:prstGeom>
        </p:spPr>
      </p:pic>
      <p:pic>
        <p:nvPicPr>
          <p:cNvPr id="5" name="Picture 4"/>
          <p:cNvPicPr>
            <a:picLocks noChangeAspect="1"/>
          </p:cNvPicPr>
          <p:nvPr/>
        </p:nvPicPr>
        <p:blipFill>
          <a:blip r:embed="rId3"/>
          <a:stretch>
            <a:fillRect/>
          </a:stretch>
        </p:blipFill>
        <p:spPr>
          <a:xfrm>
            <a:off x="6761316" y="1227438"/>
            <a:ext cx="4688038" cy="5272216"/>
          </a:xfrm>
          <a:prstGeom prst="rect">
            <a:avLst/>
          </a:prstGeom>
        </p:spPr>
      </p:pic>
    </p:spTree>
    <p:extLst>
      <p:ext uri="{BB962C8B-B14F-4D97-AF65-F5344CB8AC3E}">
        <p14:creationId xmlns:p14="http://schemas.microsoft.com/office/powerpoint/2010/main" val="36224849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8"/>
            <a:ext cx="10515600" cy="922638"/>
          </a:xfrm>
        </p:spPr>
        <p:txBody>
          <a:bodyPr/>
          <a:lstStyle/>
          <a:p>
            <a:r>
              <a:rPr lang="sr-Latn-RS" dirty="0" err="1" smtClean="0"/>
              <a:t>Atelectasis</a:t>
            </a:r>
            <a:r>
              <a:rPr lang="sr-Latn-RS" dirty="0" smtClean="0"/>
              <a:t> RML </a:t>
            </a:r>
            <a:endParaRPr lang="en-US" dirty="0"/>
          </a:p>
        </p:txBody>
      </p:sp>
      <p:sp>
        <p:nvSpPr>
          <p:cNvPr id="3" name="Content Placeholder 2"/>
          <p:cNvSpPr>
            <a:spLocks noGrp="1"/>
          </p:cNvSpPr>
          <p:nvPr>
            <p:ph idx="1"/>
          </p:nvPr>
        </p:nvSpPr>
        <p:spPr>
          <a:xfrm>
            <a:off x="247135" y="930876"/>
            <a:ext cx="11106665" cy="5708821"/>
          </a:xfrm>
        </p:spPr>
        <p:txBody>
          <a:bodyPr/>
          <a:lstStyle/>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1228385" y="1584439"/>
            <a:ext cx="4743099" cy="4401693"/>
          </a:xfrm>
          <a:prstGeom prst="rect">
            <a:avLst/>
          </a:prstGeom>
        </p:spPr>
      </p:pic>
      <p:pic>
        <p:nvPicPr>
          <p:cNvPr id="5" name="Picture 4"/>
          <p:cNvPicPr>
            <a:picLocks noChangeAspect="1"/>
          </p:cNvPicPr>
          <p:nvPr/>
        </p:nvPicPr>
        <p:blipFill>
          <a:blip r:embed="rId3"/>
          <a:stretch>
            <a:fillRect/>
          </a:stretch>
        </p:blipFill>
        <p:spPr>
          <a:xfrm>
            <a:off x="6853881" y="1587418"/>
            <a:ext cx="3987113" cy="4476975"/>
          </a:xfrm>
          <a:prstGeom prst="rect">
            <a:avLst/>
          </a:prstGeom>
        </p:spPr>
      </p:pic>
    </p:spTree>
    <p:extLst>
      <p:ext uri="{BB962C8B-B14F-4D97-AF65-F5344CB8AC3E}">
        <p14:creationId xmlns:p14="http://schemas.microsoft.com/office/powerpoint/2010/main" val="31937668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8"/>
            <a:ext cx="10515600" cy="922638"/>
          </a:xfrm>
        </p:spPr>
        <p:txBody>
          <a:bodyPr/>
          <a:lstStyle/>
          <a:p>
            <a:r>
              <a:rPr lang="sr-Latn-RS" dirty="0" err="1" smtClean="0"/>
              <a:t>Atelectasis</a:t>
            </a:r>
            <a:r>
              <a:rPr lang="sr-Latn-RS" dirty="0" smtClean="0"/>
              <a:t> RML </a:t>
            </a:r>
            <a:endParaRPr lang="en-US" dirty="0"/>
          </a:p>
        </p:txBody>
      </p:sp>
      <p:sp>
        <p:nvSpPr>
          <p:cNvPr id="3" name="Content Placeholder 2"/>
          <p:cNvSpPr>
            <a:spLocks noGrp="1"/>
          </p:cNvSpPr>
          <p:nvPr>
            <p:ph idx="1"/>
          </p:nvPr>
        </p:nvSpPr>
        <p:spPr>
          <a:xfrm>
            <a:off x="247135" y="930876"/>
            <a:ext cx="11106665" cy="5708821"/>
          </a:xfrm>
        </p:spPr>
        <p:txBody>
          <a:bodyPr/>
          <a:lstStyle/>
          <a:p>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327792" y="1853514"/>
            <a:ext cx="3883640" cy="4399005"/>
          </a:xfrm>
          <a:prstGeom prst="rect">
            <a:avLst/>
          </a:prstGeom>
        </p:spPr>
      </p:pic>
      <p:pic>
        <p:nvPicPr>
          <p:cNvPr id="5" name="Picture 4"/>
          <p:cNvPicPr>
            <a:picLocks noChangeAspect="1"/>
          </p:cNvPicPr>
          <p:nvPr/>
        </p:nvPicPr>
        <p:blipFill>
          <a:blip r:embed="rId3"/>
          <a:stretch>
            <a:fillRect/>
          </a:stretch>
        </p:blipFill>
        <p:spPr>
          <a:xfrm>
            <a:off x="8358374" y="1692316"/>
            <a:ext cx="3383573" cy="4560203"/>
          </a:xfrm>
          <a:prstGeom prst="rect">
            <a:avLst/>
          </a:prstGeom>
        </p:spPr>
      </p:pic>
      <p:pic>
        <p:nvPicPr>
          <p:cNvPr id="6" name="Picture 5"/>
          <p:cNvPicPr>
            <a:picLocks noChangeAspect="1"/>
          </p:cNvPicPr>
          <p:nvPr/>
        </p:nvPicPr>
        <p:blipFill>
          <a:blip r:embed="rId4"/>
          <a:stretch>
            <a:fillRect/>
          </a:stretch>
        </p:blipFill>
        <p:spPr>
          <a:xfrm>
            <a:off x="4227324" y="1027794"/>
            <a:ext cx="4115157" cy="2944623"/>
          </a:xfrm>
          <a:prstGeom prst="rect">
            <a:avLst/>
          </a:prstGeom>
        </p:spPr>
      </p:pic>
    </p:spTree>
    <p:extLst>
      <p:ext uri="{BB962C8B-B14F-4D97-AF65-F5344CB8AC3E}">
        <p14:creationId xmlns:p14="http://schemas.microsoft.com/office/powerpoint/2010/main" val="10171049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8"/>
            <a:ext cx="10515600" cy="922638"/>
          </a:xfrm>
        </p:spPr>
        <p:txBody>
          <a:bodyPr/>
          <a:lstStyle/>
          <a:p>
            <a:r>
              <a:rPr lang="sr-Latn-RS" dirty="0" err="1" smtClean="0"/>
              <a:t>Atelectasis</a:t>
            </a:r>
            <a:r>
              <a:rPr lang="sr-Latn-RS" dirty="0" smtClean="0"/>
              <a:t> RLL </a:t>
            </a:r>
            <a:endParaRPr lang="en-US" dirty="0"/>
          </a:p>
        </p:txBody>
      </p:sp>
      <p:sp>
        <p:nvSpPr>
          <p:cNvPr id="3" name="Content Placeholder 2"/>
          <p:cNvSpPr>
            <a:spLocks noGrp="1"/>
          </p:cNvSpPr>
          <p:nvPr>
            <p:ph idx="1"/>
          </p:nvPr>
        </p:nvSpPr>
        <p:spPr>
          <a:xfrm>
            <a:off x="247135" y="930876"/>
            <a:ext cx="11106665" cy="5708821"/>
          </a:xfrm>
        </p:spPr>
        <p:txBody>
          <a:bodyPr/>
          <a:lstStyle/>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5964195" y="1758132"/>
            <a:ext cx="5933302" cy="3114521"/>
          </a:xfrm>
          <a:prstGeom prst="rect">
            <a:avLst/>
          </a:prstGeom>
        </p:spPr>
      </p:pic>
      <p:pic>
        <p:nvPicPr>
          <p:cNvPr id="7" name="Picture 6"/>
          <p:cNvPicPr>
            <a:picLocks noChangeAspect="1"/>
          </p:cNvPicPr>
          <p:nvPr/>
        </p:nvPicPr>
        <p:blipFill>
          <a:blip r:embed="rId3"/>
          <a:stretch>
            <a:fillRect/>
          </a:stretch>
        </p:blipFill>
        <p:spPr>
          <a:xfrm>
            <a:off x="234534" y="1758132"/>
            <a:ext cx="5422929" cy="3114521"/>
          </a:xfrm>
          <a:prstGeom prst="rect">
            <a:avLst/>
          </a:prstGeom>
        </p:spPr>
      </p:pic>
    </p:spTree>
    <p:extLst>
      <p:ext uri="{BB962C8B-B14F-4D97-AF65-F5344CB8AC3E}">
        <p14:creationId xmlns:p14="http://schemas.microsoft.com/office/powerpoint/2010/main" val="31919421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8"/>
            <a:ext cx="10515600" cy="922638"/>
          </a:xfrm>
        </p:spPr>
        <p:txBody>
          <a:bodyPr/>
          <a:lstStyle/>
          <a:p>
            <a:r>
              <a:rPr lang="sr-Latn-RS" dirty="0" err="1" smtClean="0"/>
              <a:t>Atelectasis</a:t>
            </a:r>
            <a:r>
              <a:rPr lang="sr-Latn-RS" dirty="0" smtClean="0"/>
              <a:t> LLL </a:t>
            </a:r>
            <a:endParaRPr lang="en-US" dirty="0"/>
          </a:p>
        </p:txBody>
      </p:sp>
      <p:sp>
        <p:nvSpPr>
          <p:cNvPr id="3" name="Content Placeholder 2"/>
          <p:cNvSpPr>
            <a:spLocks noGrp="1"/>
          </p:cNvSpPr>
          <p:nvPr>
            <p:ph idx="1"/>
          </p:nvPr>
        </p:nvSpPr>
        <p:spPr>
          <a:xfrm>
            <a:off x="247135" y="930876"/>
            <a:ext cx="11106665" cy="5708821"/>
          </a:xfrm>
        </p:spPr>
        <p:txBody>
          <a:bodyPr/>
          <a:lstStyle/>
          <a:p>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1047807" y="1395447"/>
            <a:ext cx="4840644" cy="4779678"/>
          </a:xfrm>
          <a:prstGeom prst="rect">
            <a:avLst/>
          </a:prstGeom>
        </p:spPr>
      </p:pic>
      <p:pic>
        <p:nvPicPr>
          <p:cNvPr id="5" name="Picture 4"/>
          <p:cNvPicPr>
            <a:picLocks noChangeAspect="1"/>
          </p:cNvPicPr>
          <p:nvPr/>
        </p:nvPicPr>
        <p:blipFill>
          <a:blip r:embed="rId3"/>
          <a:stretch>
            <a:fillRect/>
          </a:stretch>
        </p:blipFill>
        <p:spPr>
          <a:xfrm>
            <a:off x="6908236" y="1395448"/>
            <a:ext cx="4119569" cy="4779678"/>
          </a:xfrm>
          <a:prstGeom prst="rect">
            <a:avLst/>
          </a:prstGeom>
        </p:spPr>
      </p:pic>
    </p:spTree>
    <p:extLst>
      <p:ext uri="{BB962C8B-B14F-4D97-AF65-F5344CB8AC3E}">
        <p14:creationId xmlns:p14="http://schemas.microsoft.com/office/powerpoint/2010/main" val="9610026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8"/>
            <a:ext cx="10515600" cy="922638"/>
          </a:xfrm>
        </p:spPr>
        <p:txBody>
          <a:bodyPr/>
          <a:lstStyle/>
          <a:p>
            <a:r>
              <a:rPr lang="sr-Latn-RS" dirty="0" err="1" smtClean="0"/>
              <a:t>Atelectasis</a:t>
            </a:r>
            <a:r>
              <a:rPr lang="sr-Latn-RS" dirty="0" smtClean="0"/>
              <a:t> LLL </a:t>
            </a:r>
            <a:endParaRPr lang="en-US" dirty="0"/>
          </a:p>
        </p:txBody>
      </p:sp>
      <p:sp>
        <p:nvSpPr>
          <p:cNvPr id="3" name="Content Placeholder 2"/>
          <p:cNvSpPr>
            <a:spLocks noGrp="1"/>
          </p:cNvSpPr>
          <p:nvPr>
            <p:ph idx="1"/>
          </p:nvPr>
        </p:nvSpPr>
        <p:spPr>
          <a:xfrm>
            <a:off x="247135" y="930876"/>
            <a:ext cx="11106665" cy="5708821"/>
          </a:xfrm>
        </p:spPr>
        <p:txBody>
          <a:bodyPr/>
          <a:lstStyle/>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1113382" y="1394452"/>
            <a:ext cx="4791871" cy="4938188"/>
          </a:xfrm>
          <a:prstGeom prst="rect">
            <a:avLst/>
          </a:prstGeom>
        </p:spPr>
      </p:pic>
      <p:pic>
        <p:nvPicPr>
          <p:cNvPr id="5" name="Picture 4"/>
          <p:cNvPicPr>
            <a:picLocks noChangeAspect="1"/>
          </p:cNvPicPr>
          <p:nvPr/>
        </p:nvPicPr>
        <p:blipFill>
          <a:blip r:embed="rId3"/>
          <a:stretch>
            <a:fillRect/>
          </a:stretch>
        </p:blipFill>
        <p:spPr>
          <a:xfrm>
            <a:off x="6645106" y="1394452"/>
            <a:ext cx="3968840" cy="4938188"/>
          </a:xfrm>
          <a:prstGeom prst="rect">
            <a:avLst/>
          </a:prstGeom>
        </p:spPr>
      </p:pic>
    </p:spTree>
    <p:extLst>
      <p:ext uri="{BB962C8B-B14F-4D97-AF65-F5344CB8AC3E}">
        <p14:creationId xmlns:p14="http://schemas.microsoft.com/office/powerpoint/2010/main" val="11161860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8"/>
            <a:ext cx="10515600" cy="922638"/>
          </a:xfrm>
        </p:spPr>
        <p:txBody>
          <a:bodyPr/>
          <a:lstStyle/>
          <a:p>
            <a:r>
              <a:rPr lang="sr-Latn-RS" dirty="0" err="1" smtClean="0"/>
              <a:t>Atelectasis</a:t>
            </a:r>
            <a:r>
              <a:rPr lang="sr-Latn-RS" dirty="0" smtClean="0"/>
              <a:t> LUL </a:t>
            </a:r>
            <a:endParaRPr lang="en-US" dirty="0"/>
          </a:p>
        </p:txBody>
      </p:sp>
      <p:sp>
        <p:nvSpPr>
          <p:cNvPr id="3" name="Content Placeholder 2"/>
          <p:cNvSpPr>
            <a:spLocks noGrp="1"/>
          </p:cNvSpPr>
          <p:nvPr>
            <p:ph idx="1"/>
          </p:nvPr>
        </p:nvSpPr>
        <p:spPr>
          <a:xfrm>
            <a:off x="247135" y="930876"/>
            <a:ext cx="11106665" cy="5708821"/>
          </a:xfrm>
        </p:spPr>
        <p:txBody>
          <a:bodyPr/>
          <a:lstStyle/>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1240264" y="1450315"/>
            <a:ext cx="4560203" cy="4669941"/>
          </a:xfrm>
          <a:prstGeom prst="rect">
            <a:avLst/>
          </a:prstGeom>
        </p:spPr>
      </p:pic>
      <p:pic>
        <p:nvPicPr>
          <p:cNvPr id="5" name="Picture 4"/>
          <p:cNvPicPr>
            <a:picLocks noChangeAspect="1"/>
          </p:cNvPicPr>
          <p:nvPr/>
        </p:nvPicPr>
        <p:blipFill>
          <a:blip r:embed="rId3"/>
          <a:stretch>
            <a:fillRect/>
          </a:stretch>
        </p:blipFill>
        <p:spPr>
          <a:xfrm>
            <a:off x="6793596" y="1450315"/>
            <a:ext cx="4480948" cy="4669941"/>
          </a:xfrm>
          <a:prstGeom prst="rect">
            <a:avLst/>
          </a:prstGeom>
        </p:spPr>
      </p:pic>
    </p:spTree>
    <p:extLst>
      <p:ext uri="{BB962C8B-B14F-4D97-AF65-F5344CB8AC3E}">
        <p14:creationId xmlns:p14="http://schemas.microsoft.com/office/powerpoint/2010/main" val="7400405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8"/>
            <a:ext cx="10515600" cy="922638"/>
          </a:xfrm>
        </p:spPr>
        <p:txBody>
          <a:bodyPr/>
          <a:lstStyle/>
          <a:p>
            <a:r>
              <a:rPr lang="sr-Latn-RS" dirty="0" err="1" smtClean="0"/>
              <a:t>Atelectasis</a:t>
            </a:r>
            <a:r>
              <a:rPr lang="sr-Latn-RS" dirty="0" smtClean="0"/>
              <a:t> LUL </a:t>
            </a:r>
            <a:endParaRPr lang="en-US" dirty="0"/>
          </a:p>
        </p:txBody>
      </p:sp>
      <p:sp>
        <p:nvSpPr>
          <p:cNvPr id="3" name="Content Placeholder 2"/>
          <p:cNvSpPr>
            <a:spLocks noGrp="1"/>
          </p:cNvSpPr>
          <p:nvPr>
            <p:ph idx="1"/>
          </p:nvPr>
        </p:nvSpPr>
        <p:spPr>
          <a:xfrm>
            <a:off x="247135" y="930876"/>
            <a:ext cx="11106665" cy="5708821"/>
          </a:xfrm>
        </p:spPr>
        <p:txBody>
          <a:bodyPr/>
          <a:lstStyle/>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974916" y="1407640"/>
            <a:ext cx="5121084" cy="4755292"/>
          </a:xfrm>
          <a:prstGeom prst="rect">
            <a:avLst/>
          </a:prstGeom>
        </p:spPr>
      </p:pic>
      <p:pic>
        <p:nvPicPr>
          <p:cNvPr id="5" name="Picture 4"/>
          <p:cNvPicPr>
            <a:picLocks noChangeAspect="1"/>
          </p:cNvPicPr>
          <p:nvPr/>
        </p:nvPicPr>
        <p:blipFill>
          <a:blip r:embed="rId3"/>
          <a:stretch>
            <a:fillRect/>
          </a:stretch>
        </p:blipFill>
        <p:spPr>
          <a:xfrm>
            <a:off x="6823781" y="1407640"/>
            <a:ext cx="4365114" cy="4737003"/>
          </a:xfrm>
          <a:prstGeom prst="rect">
            <a:avLst/>
          </a:prstGeom>
        </p:spPr>
      </p:pic>
    </p:spTree>
    <p:extLst>
      <p:ext uri="{BB962C8B-B14F-4D97-AF65-F5344CB8AC3E}">
        <p14:creationId xmlns:p14="http://schemas.microsoft.com/office/powerpoint/2010/main" val="3056888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569"/>
            <a:ext cx="10515600" cy="790831"/>
          </a:xfrm>
        </p:spPr>
        <p:txBody>
          <a:bodyPr/>
          <a:lstStyle/>
          <a:p>
            <a:r>
              <a:rPr lang="en-US" dirty="0" smtClean="0"/>
              <a:t>B</a:t>
            </a:r>
            <a:r>
              <a:rPr lang="sr-Latn-RS" dirty="0" err="1" smtClean="0"/>
              <a:t>ronchiectasis</a:t>
            </a:r>
            <a:endParaRPr lang="en-US" dirty="0"/>
          </a:p>
        </p:txBody>
      </p:sp>
      <p:sp>
        <p:nvSpPr>
          <p:cNvPr id="3" name="Content Placeholder 2"/>
          <p:cNvSpPr>
            <a:spLocks noGrp="1"/>
          </p:cNvSpPr>
          <p:nvPr>
            <p:ph idx="1"/>
          </p:nvPr>
        </p:nvSpPr>
        <p:spPr>
          <a:xfrm>
            <a:off x="255373" y="914399"/>
            <a:ext cx="11673016" cy="5758249"/>
          </a:xfrm>
        </p:spPr>
        <p:txBody>
          <a:bodyPr>
            <a:normAutofit lnSpcReduction="10000"/>
          </a:bodyPr>
          <a:lstStyle/>
          <a:p>
            <a:r>
              <a:rPr lang="en-US" dirty="0"/>
              <a:t>Although the causes of bronchiectasis are numerous, there are three mechanisms by which the dilatation can </a:t>
            </a:r>
            <a:r>
              <a:rPr lang="en-US" dirty="0" smtClean="0"/>
              <a:t>develop:</a:t>
            </a:r>
            <a:r>
              <a:rPr lang="sr-Latn-RS" dirty="0" smtClean="0"/>
              <a:t> </a:t>
            </a:r>
          </a:p>
          <a:p>
            <a:pPr lvl="1"/>
            <a:r>
              <a:rPr lang="en-US" dirty="0" smtClean="0"/>
              <a:t>bronchial obstruction </a:t>
            </a:r>
            <a:endParaRPr lang="sr-Latn-RS" dirty="0" smtClean="0"/>
          </a:p>
          <a:p>
            <a:pPr lvl="1"/>
            <a:r>
              <a:rPr lang="en-US" dirty="0" smtClean="0"/>
              <a:t>bronchial wall</a:t>
            </a:r>
            <a:r>
              <a:rPr lang="sr-Latn-RS" dirty="0" smtClean="0"/>
              <a:t> </a:t>
            </a:r>
            <a:r>
              <a:rPr lang="en-US" dirty="0"/>
              <a:t>damage, and </a:t>
            </a:r>
            <a:endParaRPr lang="sr-Latn-RS" dirty="0" smtClean="0"/>
          </a:p>
          <a:p>
            <a:pPr lvl="1"/>
            <a:r>
              <a:rPr lang="en-US" dirty="0" smtClean="0"/>
              <a:t>parenchymal fibrosis</a:t>
            </a:r>
            <a:endParaRPr lang="sr-Latn-RS" dirty="0" smtClean="0"/>
          </a:p>
          <a:p>
            <a:r>
              <a:rPr lang="en-US" dirty="0"/>
              <a:t>In the first two mechanisms, the common factor is the combination of mucus plugging and bacterial </a:t>
            </a:r>
            <a:r>
              <a:rPr lang="en-US" dirty="0" smtClean="0"/>
              <a:t>colonization</a:t>
            </a:r>
            <a:endParaRPr lang="sr-Latn-RS" dirty="0" smtClean="0"/>
          </a:p>
          <a:p>
            <a:r>
              <a:rPr lang="en-US" dirty="0"/>
              <a:t>In parenchymal fibrosis, the dilatation of bronchi is caused by maturation and retraction of fibrous tissue located in the parenchyma adjacent to an airway (traction bronchiectasis</a:t>
            </a:r>
            <a:r>
              <a:rPr lang="en-US" dirty="0" smtClean="0"/>
              <a:t>)</a:t>
            </a:r>
            <a:endParaRPr lang="sr-Latn-RS" dirty="0" smtClean="0"/>
          </a:p>
          <a:p>
            <a:r>
              <a:rPr lang="en-US" dirty="0"/>
              <a:t>Pathologically, bronchiectasis has been classified into three subtypes, reflecting increasing severity of disease: </a:t>
            </a:r>
            <a:endParaRPr lang="sr-Latn-RS" dirty="0" smtClean="0"/>
          </a:p>
          <a:p>
            <a:pPr lvl="1"/>
            <a:r>
              <a:rPr lang="en-US" dirty="0" smtClean="0"/>
              <a:t>cylindrical</a:t>
            </a:r>
            <a:r>
              <a:rPr lang="en-US" dirty="0"/>
              <a:t>, characterized by relatively uniform airway </a:t>
            </a:r>
            <a:r>
              <a:rPr lang="en-US" dirty="0" smtClean="0"/>
              <a:t>dilatation </a:t>
            </a:r>
            <a:endParaRPr lang="sr-Latn-RS" dirty="0" smtClean="0"/>
          </a:p>
          <a:p>
            <a:pPr lvl="1"/>
            <a:r>
              <a:rPr lang="en-US" dirty="0" smtClean="0"/>
              <a:t>varicose</a:t>
            </a:r>
            <a:r>
              <a:rPr lang="en-US" dirty="0"/>
              <a:t>, characterized by </a:t>
            </a:r>
            <a:r>
              <a:rPr lang="en-US" dirty="0" err="1"/>
              <a:t>nonuniform</a:t>
            </a:r>
            <a:r>
              <a:rPr lang="en-US" dirty="0"/>
              <a:t> and somewhat </a:t>
            </a:r>
            <a:r>
              <a:rPr lang="en-US" dirty="0" err="1"/>
              <a:t>serpiginous</a:t>
            </a:r>
            <a:r>
              <a:rPr lang="en-US" dirty="0"/>
              <a:t> </a:t>
            </a:r>
            <a:r>
              <a:rPr lang="en-US" dirty="0" smtClean="0"/>
              <a:t>dilatation</a:t>
            </a:r>
            <a:endParaRPr lang="sr-Latn-RS" dirty="0" smtClean="0"/>
          </a:p>
          <a:p>
            <a:pPr lvl="1"/>
            <a:r>
              <a:rPr lang="en-US" dirty="0" smtClean="0"/>
              <a:t> </a:t>
            </a:r>
            <a:r>
              <a:rPr lang="en-US" dirty="0"/>
              <a:t>cystic</a:t>
            </a:r>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en-US" dirty="0"/>
          </a:p>
        </p:txBody>
      </p:sp>
    </p:spTree>
    <p:extLst>
      <p:ext uri="{BB962C8B-B14F-4D97-AF65-F5344CB8AC3E}">
        <p14:creationId xmlns:p14="http://schemas.microsoft.com/office/powerpoint/2010/main" val="199783446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8"/>
            <a:ext cx="10515600" cy="922638"/>
          </a:xfrm>
        </p:spPr>
        <p:txBody>
          <a:bodyPr/>
          <a:lstStyle/>
          <a:p>
            <a:r>
              <a:rPr lang="sr-Latn-RS" dirty="0" err="1" smtClean="0"/>
              <a:t>Lingular</a:t>
            </a:r>
            <a:r>
              <a:rPr lang="sr-Latn-RS" dirty="0" smtClean="0"/>
              <a:t> </a:t>
            </a:r>
            <a:r>
              <a:rPr lang="sr-Latn-RS" dirty="0" err="1" smtClean="0"/>
              <a:t>atelectasis</a:t>
            </a:r>
            <a:r>
              <a:rPr lang="sr-Latn-RS" dirty="0" smtClean="0"/>
              <a:t> </a:t>
            </a:r>
            <a:endParaRPr lang="en-US" dirty="0"/>
          </a:p>
        </p:txBody>
      </p:sp>
      <p:sp>
        <p:nvSpPr>
          <p:cNvPr id="3" name="Content Placeholder 2"/>
          <p:cNvSpPr>
            <a:spLocks noGrp="1"/>
          </p:cNvSpPr>
          <p:nvPr>
            <p:ph idx="1"/>
          </p:nvPr>
        </p:nvSpPr>
        <p:spPr>
          <a:xfrm>
            <a:off x="247135" y="930876"/>
            <a:ext cx="11106665" cy="5708821"/>
          </a:xfrm>
        </p:spPr>
        <p:txBody>
          <a:bodyPr/>
          <a:lstStyle/>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1025844" y="1703320"/>
            <a:ext cx="4384833" cy="4483295"/>
          </a:xfrm>
          <a:prstGeom prst="rect">
            <a:avLst/>
          </a:prstGeom>
        </p:spPr>
      </p:pic>
      <p:pic>
        <p:nvPicPr>
          <p:cNvPr id="5" name="Picture 4"/>
          <p:cNvPicPr>
            <a:picLocks noChangeAspect="1"/>
          </p:cNvPicPr>
          <p:nvPr/>
        </p:nvPicPr>
        <p:blipFill>
          <a:blip r:embed="rId3"/>
          <a:stretch>
            <a:fillRect/>
          </a:stretch>
        </p:blipFill>
        <p:spPr>
          <a:xfrm>
            <a:off x="6643715" y="1703320"/>
            <a:ext cx="4230847" cy="4483295"/>
          </a:xfrm>
          <a:prstGeom prst="rect">
            <a:avLst/>
          </a:prstGeom>
        </p:spPr>
      </p:pic>
    </p:spTree>
    <p:extLst>
      <p:ext uri="{BB962C8B-B14F-4D97-AF65-F5344CB8AC3E}">
        <p14:creationId xmlns:p14="http://schemas.microsoft.com/office/powerpoint/2010/main" val="24140717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smtClean="0"/>
              <a:t>Golden</a:t>
            </a:r>
            <a:r>
              <a:rPr lang="sr-Latn-RS" dirty="0" smtClean="0"/>
              <a:t> S </a:t>
            </a:r>
            <a:r>
              <a:rPr lang="sr-Latn-RS" dirty="0" err="1" smtClean="0"/>
              <a:t>sign</a:t>
            </a:r>
            <a:endParaRPr lang="en-US" dirty="0"/>
          </a:p>
        </p:txBody>
      </p:sp>
      <p:sp>
        <p:nvSpPr>
          <p:cNvPr id="3" name="Content Placeholder 2"/>
          <p:cNvSpPr>
            <a:spLocks noGrp="1"/>
          </p:cNvSpPr>
          <p:nvPr>
            <p:ph idx="1"/>
          </p:nvPr>
        </p:nvSpPr>
        <p:spPr/>
        <p:txBody>
          <a:bodyPr/>
          <a:lstStyle/>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828317" y="1939741"/>
            <a:ext cx="4130861" cy="3829468"/>
          </a:xfrm>
          <a:prstGeom prst="rect">
            <a:avLst/>
          </a:prstGeom>
        </p:spPr>
      </p:pic>
      <p:pic>
        <p:nvPicPr>
          <p:cNvPr id="5" name="Picture 4"/>
          <p:cNvPicPr>
            <a:picLocks noChangeAspect="1"/>
          </p:cNvPicPr>
          <p:nvPr/>
        </p:nvPicPr>
        <p:blipFill>
          <a:blip r:embed="rId3"/>
          <a:stretch>
            <a:fillRect/>
          </a:stretch>
        </p:blipFill>
        <p:spPr>
          <a:xfrm>
            <a:off x="6225466" y="1937139"/>
            <a:ext cx="5116009" cy="3832069"/>
          </a:xfrm>
          <a:prstGeom prst="rect">
            <a:avLst/>
          </a:prstGeom>
        </p:spPr>
      </p:pic>
    </p:spTree>
    <p:extLst>
      <p:ext uri="{BB962C8B-B14F-4D97-AF65-F5344CB8AC3E}">
        <p14:creationId xmlns:p14="http://schemas.microsoft.com/office/powerpoint/2010/main" val="40367958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0044"/>
            <a:ext cx="10515600" cy="1013254"/>
          </a:xfrm>
        </p:spPr>
        <p:txBody>
          <a:bodyPr/>
          <a:lstStyle/>
          <a:p>
            <a:r>
              <a:rPr lang="sr-Latn-RS" dirty="0" err="1" smtClean="0"/>
              <a:t>Linear</a:t>
            </a:r>
            <a:r>
              <a:rPr lang="sr-Latn-RS" dirty="0" smtClean="0"/>
              <a:t> </a:t>
            </a:r>
            <a:r>
              <a:rPr lang="sr-Latn-RS" dirty="0" err="1" smtClean="0"/>
              <a:t>atelectasis</a:t>
            </a:r>
            <a:endParaRPr lang="en-US" dirty="0"/>
          </a:p>
        </p:txBody>
      </p:sp>
      <p:sp>
        <p:nvSpPr>
          <p:cNvPr id="3" name="Content Placeholder 2"/>
          <p:cNvSpPr>
            <a:spLocks noGrp="1"/>
          </p:cNvSpPr>
          <p:nvPr>
            <p:ph idx="1"/>
          </p:nvPr>
        </p:nvSpPr>
        <p:spPr>
          <a:xfrm>
            <a:off x="238898" y="1285102"/>
            <a:ext cx="5115698" cy="5329881"/>
          </a:xfrm>
        </p:spPr>
        <p:txBody>
          <a:bodyPr>
            <a:normAutofit lnSpcReduction="10000"/>
          </a:bodyPr>
          <a:lstStyle/>
          <a:p>
            <a:r>
              <a:rPr lang="en-US" i="1" dirty="0"/>
              <a:t>Linear </a:t>
            </a:r>
            <a:r>
              <a:rPr lang="en-US" i="1" dirty="0" smtClean="0"/>
              <a:t>atelectasis</a:t>
            </a:r>
            <a:r>
              <a:rPr lang="en-US" dirty="0" smtClean="0"/>
              <a:t>, </a:t>
            </a:r>
            <a:r>
              <a:rPr lang="en-US" dirty="0"/>
              <a:t>and also known as discoid, plate or band atelectasis, refers to a focal area of </a:t>
            </a:r>
            <a:r>
              <a:rPr lang="en-US" dirty="0" err="1"/>
              <a:t>subsegmental</a:t>
            </a:r>
            <a:r>
              <a:rPr lang="en-US" dirty="0"/>
              <a:t> atelectasis that has a linear </a:t>
            </a:r>
            <a:r>
              <a:rPr lang="en-US" dirty="0" smtClean="0"/>
              <a:t>shape </a:t>
            </a:r>
            <a:endParaRPr lang="sr-Latn-RS" dirty="0" smtClean="0"/>
          </a:p>
          <a:p>
            <a:r>
              <a:rPr lang="en-US" dirty="0" smtClean="0"/>
              <a:t>Linear </a:t>
            </a:r>
            <a:r>
              <a:rPr lang="en-US" dirty="0"/>
              <a:t>atelectasis may appear to be horizontal, oblique or perpendicular and is very </a:t>
            </a:r>
            <a:r>
              <a:rPr lang="en-US" dirty="0" smtClean="0"/>
              <a:t>common </a:t>
            </a:r>
            <a:endParaRPr lang="sr-Latn-RS" dirty="0" smtClean="0"/>
          </a:p>
          <a:p>
            <a:r>
              <a:rPr lang="en-US" dirty="0" smtClean="0"/>
              <a:t>It </a:t>
            </a:r>
            <a:r>
              <a:rPr lang="en-US" dirty="0"/>
              <a:t>usually occurs as a consequence of </a:t>
            </a:r>
            <a:r>
              <a:rPr lang="en-US" dirty="0" err="1"/>
              <a:t>subsegmental</a:t>
            </a:r>
            <a:r>
              <a:rPr lang="en-US" dirty="0"/>
              <a:t> bronchial obstruction and can resolve as quickly as it occurs</a:t>
            </a:r>
          </a:p>
        </p:txBody>
      </p:sp>
      <p:pic>
        <p:nvPicPr>
          <p:cNvPr id="4" name="Picture 3"/>
          <p:cNvPicPr>
            <a:picLocks noChangeAspect="1"/>
          </p:cNvPicPr>
          <p:nvPr/>
        </p:nvPicPr>
        <p:blipFill>
          <a:blip r:embed="rId2"/>
          <a:stretch>
            <a:fillRect/>
          </a:stretch>
        </p:blipFill>
        <p:spPr>
          <a:xfrm>
            <a:off x="8680400" y="0"/>
            <a:ext cx="3511600" cy="3745097"/>
          </a:xfrm>
          <a:prstGeom prst="rect">
            <a:avLst/>
          </a:prstGeom>
        </p:spPr>
      </p:pic>
      <p:pic>
        <p:nvPicPr>
          <p:cNvPr id="5" name="Picture 4"/>
          <p:cNvPicPr>
            <a:picLocks noChangeAspect="1"/>
          </p:cNvPicPr>
          <p:nvPr/>
        </p:nvPicPr>
        <p:blipFill>
          <a:blip r:embed="rId3"/>
          <a:stretch>
            <a:fillRect/>
          </a:stretch>
        </p:blipFill>
        <p:spPr>
          <a:xfrm>
            <a:off x="8680400" y="4407196"/>
            <a:ext cx="3511600" cy="2450804"/>
          </a:xfrm>
          <a:prstGeom prst="rect">
            <a:avLst/>
          </a:prstGeom>
        </p:spPr>
      </p:pic>
      <p:pic>
        <p:nvPicPr>
          <p:cNvPr id="6" name="Picture 5"/>
          <p:cNvPicPr>
            <a:picLocks noChangeAspect="1"/>
          </p:cNvPicPr>
          <p:nvPr/>
        </p:nvPicPr>
        <p:blipFill>
          <a:blip r:embed="rId4"/>
          <a:stretch>
            <a:fillRect/>
          </a:stretch>
        </p:blipFill>
        <p:spPr>
          <a:xfrm>
            <a:off x="5411820" y="2314832"/>
            <a:ext cx="3263753" cy="3426941"/>
          </a:xfrm>
          <a:prstGeom prst="rect">
            <a:avLst/>
          </a:prstGeom>
        </p:spPr>
      </p:pic>
    </p:spTree>
    <p:extLst>
      <p:ext uri="{BB962C8B-B14F-4D97-AF65-F5344CB8AC3E}">
        <p14:creationId xmlns:p14="http://schemas.microsoft.com/office/powerpoint/2010/main" val="8320234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4757"/>
            <a:ext cx="10515600" cy="963827"/>
          </a:xfrm>
        </p:spPr>
        <p:txBody>
          <a:bodyPr/>
          <a:lstStyle/>
          <a:p>
            <a:r>
              <a:rPr lang="sr-Latn-RS" dirty="0" smtClean="0"/>
              <a:t>Emphysema </a:t>
            </a:r>
            <a:endParaRPr lang="en-US" dirty="0"/>
          </a:p>
        </p:txBody>
      </p:sp>
      <p:sp>
        <p:nvSpPr>
          <p:cNvPr id="3" name="Content Placeholder 2"/>
          <p:cNvSpPr>
            <a:spLocks noGrp="1"/>
          </p:cNvSpPr>
          <p:nvPr>
            <p:ph idx="1"/>
          </p:nvPr>
        </p:nvSpPr>
        <p:spPr>
          <a:xfrm>
            <a:off x="337751" y="1128584"/>
            <a:ext cx="11016049" cy="5478162"/>
          </a:xfrm>
        </p:spPr>
        <p:txBody>
          <a:bodyPr/>
          <a:lstStyle/>
          <a:p>
            <a:r>
              <a:rPr lang="en-US" dirty="0"/>
              <a:t>Emphysema is defined as a condition of the lung characterized by permanent, abnormal enlargement of airspaces distal to the terminal bronchioles, accompanied by the destruction of their walls without obvious </a:t>
            </a:r>
            <a:r>
              <a:rPr lang="en-US" dirty="0" smtClean="0"/>
              <a:t>fibrosis </a:t>
            </a:r>
            <a:endParaRPr lang="sr-Latn-RS" dirty="0" smtClean="0"/>
          </a:p>
          <a:p>
            <a:r>
              <a:rPr lang="en-US" dirty="0" smtClean="0"/>
              <a:t>The </a:t>
            </a:r>
            <a:r>
              <a:rPr lang="en-US" dirty="0"/>
              <a:t>most important </a:t>
            </a:r>
            <a:r>
              <a:rPr lang="en-US" dirty="0" err="1"/>
              <a:t>aetiological</a:t>
            </a:r>
            <a:r>
              <a:rPr lang="en-US" dirty="0"/>
              <a:t> factor by far is cigarette </a:t>
            </a:r>
            <a:r>
              <a:rPr lang="en-US" dirty="0" smtClean="0"/>
              <a:t>smoking </a:t>
            </a:r>
            <a:endParaRPr lang="sr-Latn-RS" dirty="0" smtClean="0"/>
          </a:p>
          <a:p>
            <a:r>
              <a:rPr lang="en-US" dirty="0" smtClean="0"/>
              <a:t>Other </a:t>
            </a:r>
            <a:r>
              <a:rPr lang="en-US" dirty="0"/>
              <a:t>inhaled pollutants have also been implicated, including gases such </a:t>
            </a:r>
            <a:r>
              <a:rPr lang="en-US" dirty="0" smtClean="0"/>
              <a:t>as </a:t>
            </a:r>
            <a:r>
              <a:rPr lang="en-US" dirty="0"/>
              <a:t>nitrogen oxides and </a:t>
            </a:r>
            <a:r>
              <a:rPr lang="en-US" dirty="0" err="1"/>
              <a:t>phosphogenes</a:t>
            </a:r>
            <a:r>
              <a:rPr lang="en-US" dirty="0"/>
              <a:t>, as well as particulate </a:t>
            </a:r>
            <a:r>
              <a:rPr lang="en-US" dirty="0" smtClean="0"/>
              <a:t>smoke</a:t>
            </a:r>
            <a:endParaRPr lang="sr-Latn-RS" dirty="0" smtClean="0"/>
          </a:p>
          <a:p>
            <a:r>
              <a:rPr lang="en-US" dirty="0"/>
              <a:t>Emphysema is thought to result from the destruction of elastic </a:t>
            </a:r>
            <a:r>
              <a:rPr lang="en-US" dirty="0" err="1"/>
              <a:t>fibres</a:t>
            </a:r>
            <a:endParaRPr lang="sr-Latn-RS" dirty="0" smtClean="0"/>
          </a:p>
          <a:p>
            <a:r>
              <a:rPr lang="sr-Latn-RS" dirty="0" err="1"/>
              <a:t>The</a:t>
            </a:r>
            <a:r>
              <a:rPr lang="sr-Latn-RS" dirty="0"/>
              <a:t> principal </a:t>
            </a:r>
            <a:r>
              <a:rPr lang="sr-Latn-RS" dirty="0" err="1"/>
              <a:t>types</a:t>
            </a:r>
            <a:r>
              <a:rPr lang="sr-Latn-RS" dirty="0"/>
              <a:t> are </a:t>
            </a:r>
            <a:r>
              <a:rPr lang="sr-Latn-RS" dirty="0" err="1"/>
              <a:t>centrilobular</a:t>
            </a:r>
            <a:r>
              <a:rPr lang="sr-Latn-RS" dirty="0" smtClean="0"/>
              <a:t>, </a:t>
            </a:r>
            <a:r>
              <a:rPr lang="sr-Latn-RS" dirty="0" err="1" smtClean="0"/>
              <a:t>panlobular</a:t>
            </a:r>
            <a:r>
              <a:rPr lang="sr-Latn-RS" dirty="0"/>
              <a:t>, </a:t>
            </a:r>
            <a:r>
              <a:rPr lang="sr-Latn-RS" dirty="0" err="1"/>
              <a:t>paraseptal</a:t>
            </a:r>
            <a:r>
              <a:rPr lang="sr-Latn-RS" dirty="0"/>
              <a:t> </a:t>
            </a:r>
            <a:r>
              <a:rPr lang="sr-Latn-RS" dirty="0" err="1"/>
              <a:t>and</a:t>
            </a:r>
            <a:r>
              <a:rPr lang="sr-Latn-RS" dirty="0"/>
              <a:t> </a:t>
            </a:r>
            <a:r>
              <a:rPr lang="sr-Latn-RS" dirty="0" err="1"/>
              <a:t>irregular</a:t>
            </a:r>
            <a:r>
              <a:rPr lang="sr-Latn-RS" dirty="0"/>
              <a:t> </a:t>
            </a:r>
            <a:r>
              <a:rPr lang="sr-Latn-RS" dirty="0" err="1"/>
              <a:t>emphysema</a:t>
            </a:r>
            <a:endParaRPr lang="sr-Latn-RS" dirty="0"/>
          </a:p>
          <a:p>
            <a:endParaRPr lang="sr-Latn-RS" dirty="0" smtClean="0"/>
          </a:p>
          <a:p>
            <a:endParaRPr lang="sr-Latn-RS" dirty="0"/>
          </a:p>
          <a:p>
            <a:endParaRPr lang="sr-Latn-RS" dirty="0" smtClean="0"/>
          </a:p>
          <a:p>
            <a:endParaRPr lang="en-US" dirty="0"/>
          </a:p>
        </p:txBody>
      </p:sp>
    </p:spTree>
    <p:extLst>
      <p:ext uri="{BB962C8B-B14F-4D97-AF65-F5344CB8AC3E}">
        <p14:creationId xmlns:p14="http://schemas.microsoft.com/office/powerpoint/2010/main" val="30211897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2996"/>
            <a:ext cx="10515600" cy="873210"/>
          </a:xfrm>
        </p:spPr>
        <p:txBody>
          <a:bodyPr/>
          <a:lstStyle/>
          <a:p>
            <a:r>
              <a:rPr lang="sr-Latn-RS" dirty="0"/>
              <a:t>Emphysema</a:t>
            </a:r>
            <a:endParaRPr lang="en-US" dirty="0"/>
          </a:p>
        </p:txBody>
      </p:sp>
      <p:sp>
        <p:nvSpPr>
          <p:cNvPr id="3" name="Content Placeholder 2"/>
          <p:cNvSpPr>
            <a:spLocks noGrp="1"/>
          </p:cNvSpPr>
          <p:nvPr>
            <p:ph idx="1"/>
          </p:nvPr>
        </p:nvSpPr>
        <p:spPr>
          <a:xfrm>
            <a:off x="189470" y="1046206"/>
            <a:ext cx="11164330" cy="5552302"/>
          </a:xfrm>
        </p:spPr>
        <p:txBody>
          <a:bodyPr>
            <a:normAutofit lnSpcReduction="10000"/>
          </a:bodyPr>
          <a:lstStyle/>
          <a:p>
            <a:r>
              <a:rPr lang="en-US" dirty="0"/>
              <a:t>The main radiographic manifestations of emphysema are </a:t>
            </a:r>
            <a:r>
              <a:rPr lang="en-US" dirty="0" err="1"/>
              <a:t>overinflation</a:t>
            </a:r>
            <a:r>
              <a:rPr lang="en-US" dirty="0"/>
              <a:t> and alterations in the lung </a:t>
            </a:r>
            <a:r>
              <a:rPr lang="en-US" dirty="0" smtClean="0"/>
              <a:t>vessels </a:t>
            </a:r>
            <a:endParaRPr lang="sr-Latn-RS" dirty="0" smtClean="0"/>
          </a:p>
          <a:p>
            <a:r>
              <a:rPr lang="en-US" dirty="0" smtClean="0"/>
              <a:t>Signs </a:t>
            </a:r>
            <a:r>
              <a:rPr lang="en-US" dirty="0"/>
              <a:t>of </a:t>
            </a:r>
            <a:r>
              <a:rPr lang="en-US" dirty="0" err="1"/>
              <a:t>overinflation</a:t>
            </a:r>
            <a:r>
              <a:rPr lang="en-US" dirty="0"/>
              <a:t> are the best predictors of the presence and severity of emphysema</a:t>
            </a:r>
            <a:endParaRPr lang="sr-Latn-RS" dirty="0" smtClean="0"/>
          </a:p>
          <a:p>
            <a:r>
              <a:rPr lang="en-US" dirty="0"/>
              <a:t>Plain radiographs markedly underestimate the number of </a:t>
            </a:r>
            <a:r>
              <a:rPr lang="en-US" dirty="0" smtClean="0"/>
              <a:t>bullae </a:t>
            </a:r>
            <a:endParaRPr lang="sr-Latn-RS" dirty="0" smtClean="0"/>
          </a:p>
          <a:p>
            <a:r>
              <a:rPr lang="en-US" dirty="0" smtClean="0"/>
              <a:t>The </a:t>
            </a:r>
            <a:r>
              <a:rPr lang="en-US" dirty="0"/>
              <a:t>presence of emphysema associated with large bullae is referred to as bullous emphysema</a:t>
            </a:r>
            <a:endParaRPr lang="sr-Latn-RS" dirty="0"/>
          </a:p>
          <a:p>
            <a:r>
              <a:rPr lang="en-US" dirty="0"/>
              <a:t>Large bullae may be seen as avascular </a:t>
            </a:r>
            <a:r>
              <a:rPr lang="en-US" dirty="0" err="1"/>
              <a:t>transradiant</a:t>
            </a:r>
            <a:r>
              <a:rPr lang="en-US" dirty="0"/>
              <a:t> areas usually separated from the remaining lung parenchyma by a thin curvilinear wall</a:t>
            </a:r>
            <a:endParaRPr lang="sr-Latn-RS" dirty="0" smtClean="0"/>
          </a:p>
          <a:p>
            <a:r>
              <a:rPr lang="en-US" dirty="0"/>
              <a:t>The main complications of bullae include pneumothorax, infection and </a:t>
            </a:r>
            <a:r>
              <a:rPr lang="en-US" dirty="0" err="1"/>
              <a:t>haemorrhage</a:t>
            </a:r>
            <a:endParaRPr lang="sr-Latn-RS" dirty="0"/>
          </a:p>
          <a:p>
            <a:r>
              <a:rPr lang="en-US" dirty="0"/>
              <a:t>In case </a:t>
            </a:r>
            <a:r>
              <a:rPr lang="en-US" dirty="0" smtClean="0"/>
              <a:t>of</a:t>
            </a:r>
            <a:r>
              <a:rPr lang="sr-Latn-RS" dirty="0" smtClean="0"/>
              <a:t> </a:t>
            </a:r>
            <a:r>
              <a:rPr lang="en-US" dirty="0"/>
              <a:t>infection or </a:t>
            </a:r>
            <a:r>
              <a:rPr lang="en-US" dirty="0" err="1"/>
              <a:t>haemorrhage</a:t>
            </a:r>
            <a:r>
              <a:rPr lang="en-US" dirty="0"/>
              <a:t>, bullae contain fluid and develop an air–fluid level</a:t>
            </a:r>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33201394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Emphysema</a:t>
            </a:r>
            <a:endParaRPr lang="en-US" dirty="0"/>
          </a:p>
        </p:txBody>
      </p:sp>
      <p:sp>
        <p:nvSpPr>
          <p:cNvPr id="3" name="Content Placeholder 2"/>
          <p:cNvSpPr>
            <a:spLocks noGrp="1"/>
          </p:cNvSpPr>
          <p:nvPr>
            <p:ph idx="1"/>
          </p:nvPr>
        </p:nvSpPr>
        <p:spPr/>
        <p:txBody>
          <a:bodyPr/>
          <a:lstStyle/>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1160882" y="1480987"/>
            <a:ext cx="4435465" cy="4796245"/>
          </a:xfrm>
          <a:prstGeom prst="rect">
            <a:avLst/>
          </a:prstGeom>
        </p:spPr>
      </p:pic>
      <p:pic>
        <p:nvPicPr>
          <p:cNvPr id="5" name="Picture 4"/>
          <p:cNvPicPr>
            <a:picLocks noChangeAspect="1"/>
          </p:cNvPicPr>
          <p:nvPr/>
        </p:nvPicPr>
        <p:blipFill>
          <a:blip r:embed="rId3"/>
          <a:stretch>
            <a:fillRect/>
          </a:stretch>
        </p:blipFill>
        <p:spPr>
          <a:xfrm>
            <a:off x="7006566" y="1480987"/>
            <a:ext cx="4021852" cy="4796245"/>
          </a:xfrm>
          <a:prstGeom prst="rect">
            <a:avLst/>
          </a:prstGeom>
        </p:spPr>
      </p:pic>
    </p:spTree>
    <p:extLst>
      <p:ext uri="{BB962C8B-B14F-4D97-AF65-F5344CB8AC3E}">
        <p14:creationId xmlns:p14="http://schemas.microsoft.com/office/powerpoint/2010/main" val="24911676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Emphysema</a:t>
            </a:r>
            <a:endParaRPr lang="en-US" dirty="0"/>
          </a:p>
        </p:txBody>
      </p:sp>
      <p:sp>
        <p:nvSpPr>
          <p:cNvPr id="3" name="Content Placeholder 2"/>
          <p:cNvSpPr>
            <a:spLocks noGrp="1"/>
          </p:cNvSpPr>
          <p:nvPr>
            <p:ph idx="1"/>
          </p:nvPr>
        </p:nvSpPr>
        <p:spPr/>
        <p:txBody>
          <a:bodyPr/>
          <a:lstStyle/>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655423" y="2108886"/>
            <a:ext cx="5242427" cy="2935759"/>
          </a:xfrm>
          <a:prstGeom prst="rect">
            <a:avLst/>
          </a:prstGeom>
        </p:spPr>
      </p:pic>
      <p:pic>
        <p:nvPicPr>
          <p:cNvPr id="5" name="Picture 4"/>
          <p:cNvPicPr>
            <a:picLocks noChangeAspect="1"/>
          </p:cNvPicPr>
          <p:nvPr/>
        </p:nvPicPr>
        <p:blipFill>
          <a:blip r:embed="rId3"/>
          <a:stretch>
            <a:fillRect/>
          </a:stretch>
        </p:blipFill>
        <p:spPr>
          <a:xfrm>
            <a:off x="6730441" y="2108831"/>
            <a:ext cx="4608735" cy="2935814"/>
          </a:xfrm>
          <a:prstGeom prst="rect">
            <a:avLst/>
          </a:prstGeom>
        </p:spPr>
      </p:pic>
    </p:spTree>
    <p:extLst>
      <p:ext uri="{BB962C8B-B14F-4D97-AF65-F5344CB8AC3E}">
        <p14:creationId xmlns:p14="http://schemas.microsoft.com/office/powerpoint/2010/main" val="24792680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4185"/>
            <a:ext cx="10515600" cy="963826"/>
          </a:xfrm>
        </p:spPr>
        <p:txBody>
          <a:bodyPr/>
          <a:lstStyle/>
          <a:p>
            <a:r>
              <a:rPr lang="en-US" dirty="0" smtClean="0"/>
              <a:t>P</a:t>
            </a:r>
            <a:r>
              <a:rPr lang="sr-Latn-RS" dirty="0" err="1" smtClean="0"/>
              <a:t>ulmonary</a:t>
            </a:r>
            <a:r>
              <a:rPr lang="sr-Latn-RS" dirty="0" smtClean="0"/>
              <a:t> </a:t>
            </a:r>
            <a:r>
              <a:rPr lang="sr-Latn-RS" dirty="0" err="1" smtClean="0"/>
              <a:t>thromboembolic</a:t>
            </a:r>
            <a:r>
              <a:rPr lang="sr-Latn-RS" dirty="0" smtClean="0"/>
              <a:t> </a:t>
            </a:r>
            <a:r>
              <a:rPr lang="sr-Latn-RS" dirty="0" err="1" smtClean="0"/>
              <a:t>disease</a:t>
            </a:r>
            <a:endParaRPr lang="en-US" dirty="0"/>
          </a:p>
        </p:txBody>
      </p:sp>
      <p:sp>
        <p:nvSpPr>
          <p:cNvPr id="3" name="Content Placeholder 2"/>
          <p:cNvSpPr>
            <a:spLocks noGrp="1"/>
          </p:cNvSpPr>
          <p:nvPr>
            <p:ph idx="1"/>
          </p:nvPr>
        </p:nvSpPr>
        <p:spPr>
          <a:xfrm>
            <a:off x="296562" y="1178010"/>
            <a:ext cx="11057238" cy="5445211"/>
          </a:xfrm>
        </p:spPr>
        <p:txBody>
          <a:bodyPr>
            <a:normAutofit lnSpcReduction="10000"/>
          </a:bodyPr>
          <a:lstStyle/>
          <a:p>
            <a:r>
              <a:rPr lang="en-US" dirty="0"/>
              <a:t>Risk factors for developing </a:t>
            </a:r>
            <a:r>
              <a:rPr lang="sr-Latn-RS" dirty="0" err="1" smtClean="0"/>
              <a:t>pulmonary</a:t>
            </a:r>
            <a:r>
              <a:rPr lang="sr-Latn-RS" dirty="0" smtClean="0"/>
              <a:t> </a:t>
            </a:r>
            <a:r>
              <a:rPr lang="sr-Latn-RS" dirty="0" err="1" smtClean="0"/>
              <a:t>embolus</a:t>
            </a:r>
            <a:r>
              <a:rPr lang="en-US" dirty="0" smtClean="0"/>
              <a:t> </a:t>
            </a:r>
            <a:r>
              <a:rPr lang="en-US" dirty="0"/>
              <a:t>include increasing age, </a:t>
            </a:r>
            <a:r>
              <a:rPr lang="en-US" dirty="0" err="1"/>
              <a:t>hypercoagulable</a:t>
            </a:r>
            <a:r>
              <a:rPr lang="en-US" dirty="0"/>
              <a:t> </a:t>
            </a:r>
            <a:r>
              <a:rPr lang="en-US" dirty="0" smtClean="0"/>
              <a:t>state, </a:t>
            </a:r>
            <a:r>
              <a:rPr lang="en-US" dirty="0" err="1"/>
              <a:t>orthopaedic</a:t>
            </a:r>
            <a:r>
              <a:rPr lang="en-US" dirty="0"/>
              <a:t> surgery, malignancy, medical illness, instrumentation (e.g. indwelling intravenous </a:t>
            </a:r>
            <a:r>
              <a:rPr lang="en-US" dirty="0" smtClean="0"/>
              <a:t>catheters) </a:t>
            </a:r>
            <a:r>
              <a:rPr lang="en-US" dirty="0"/>
              <a:t>and pregnancy</a:t>
            </a:r>
            <a:endParaRPr lang="sr-Latn-RS" dirty="0" smtClean="0"/>
          </a:p>
          <a:p>
            <a:r>
              <a:rPr lang="en-US" dirty="0"/>
              <a:t>The clinical presentation of PE ranges widely and as far as cardiac </a:t>
            </a:r>
            <a:r>
              <a:rPr lang="en-US" dirty="0" smtClean="0"/>
              <a:t>arrest</a:t>
            </a:r>
            <a:endParaRPr lang="sr-Latn-RS" dirty="0" smtClean="0"/>
          </a:p>
          <a:p>
            <a:r>
              <a:rPr lang="en-US" dirty="0"/>
              <a:t>Clinical evaluation most consistently, however, reveals </a:t>
            </a:r>
            <a:r>
              <a:rPr lang="en-US" dirty="0" err="1"/>
              <a:t>dyspnoea</a:t>
            </a:r>
            <a:r>
              <a:rPr lang="en-US" dirty="0"/>
              <a:t>, chest </a:t>
            </a:r>
            <a:r>
              <a:rPr lang="en-US" dirty="0" smtClean="0"/>
              <a:t>pain, </a:t>
            </a:r>
            <a:r>
              <a:rPr lang="en-US" dirty="0" err="1"/>
              <a:t>haemoptysis</a:t>
            </a:r>
            <a:r>
              <a:rPr lang="en-US" dirty="0"/>
              <a:t>, cough, hypotension and tachycardia</a:t>
            </a:r>
            <a:endParaRPr lang="sr-Latn-RS" dirty="0"/>
          </a:p>
          <a:p>
            <a:r>
              <a:rPr lang="en-US" dirty="0"/>
              <a:t>The computed tomography pulmonary angiogram (</a:t>
            </a:r>
            <a:r>
              <a:rPr lang="en-US" dirty="0" smtClean="0"/>
              <a:t>CTPA) </a:t>
            </a:r>
            <a:r>
              <a:rPr lang="en-US" dirty="0"/>
              <a:t>is a commonly performed diagnostic examination to exclude pulmonary </a:t>
            </a:r>
            <a:r>
              <a:rPr lang="en-US" dirty="0" smtClean="0"/>
              <a:t>emboli</a:t>
            </a:r>
            <a:endParaRPr lang="sr-Latn-RS" dirty="0" smtClean="0"/>
          </a:p>
          <a:p>
            <a:r>
              <a:rPr lang="en-US" dirty="0"/>
              <a:t>This technique is based on the detection of filling defects in the pulmonary arterial </a:t>
            </a:r>
            <a:r>
              <a:rPr lang="en-US" dirty="0" smtClean="0"/>
              <a:t>vasculature, </a:t>
            </a:r>
            <a:r>
              <a:rPr lang="en-US" dirty="0"/>
              <a:t>so acquisition at the right time is of vital </a:t>
            </a:r>
            <a:r>
              <a:rPr lang="en-US" dirty="0" smtClean="0"/>
              <a:t>importance </a:t>
            </a:r>
            <a:endParaRPr lang="sr-Latn-RS" dirty="0" smtClean="0"/>
          </a:p>
          <a:p>
            <a:r>
              <a:rPr lang="en-US" dirty="0" smtClean="0"/>
              <a:t>The </a:t>
            </a:r>
            <a:r>
              <a:rPr lang="en-US" dirty="0"/>
              <a:t>study is optimal when the pulmonary arteries are </a:t>
            </a:r>
            <a:r>
              <a:rPr lang="en-US" dirty="0" err="1"/>
              <a:t>opacified</a:t>
            </a:r>
            <a:r>
              <a:rPr lang="en-US" dirty="0"/>
              <a:t>, and the aorta is </a:t>
            </a:r>
            <a:r>
              <a:rPr lang="en-US" dirty="0" smtClean="0"/>
              <a:t>not</a:t>
            </a:r>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21882236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2995"/>
            <a:ext cx="10515600" cy="1145059"/>
          </a:xfrm>
        </p:spPr>
        <p:txBody>
          <a:bodyPr/>
          <a:lstStyle/>
          <a:p>
            <a:r>
              <a:rPr lang="en-US" dirty="0"/>
              <a:t>CTPA</a:t>
            </a:r>
          </a:p>
        </p:txBody>
      </p:sp>
      <p:sp>
        <p:nvSpPr>
          <p:cNvPr id="3" name="Content Placeholder 2"/>
          <p:cNvSpPr>
            <a:spLocks noGrp="1"/>
          </p:cNvSpPr>
          <p:nvPr>
            <p:ph idx="1"/>
          </p:nvPr>
        </p:nvSpPr>
        <p:spPr>
          <a:xfrm>
            <a:off x="838200" y="1416908"/>
            <a:ext cx="10515600" cy="4760055"/>
          </a:xfrm>
        </p:spPr>
        <p:txBody>
          <a:bodyPr/>
          <a:lstStyle/>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780236" y="1327853"/>
            <a:ext cx="4689688" cy="5020049"/>
          </a:xfrm>
          <a:prstGeom prst="rect">
            <a:avLst/>
          </a:prstGeom>
        </p:spPr>
      </p:pic>
      <p:pic>
        <p:nvPicPr>
          <p:cNvPr id="5" name="Picture 4"/>
          <p:cNvPicPr>
            <a:picLocks noChangeAspect="1"/>
          </p:cNvPicPr>
          <p:nvPr/>
        </p:nvPicPr>
        <p:blipFill>
          <a:blip r:embed="rId3"/>
          <a:stretch>
            <a:fillRect/>
          </a:stretch>
        </p:blipFill>
        <p:spPr>
          <a:xfrm>
            <a:off x="6107680" y="1318828"/>
            <a:ext cx="5036269" cy="5029074"/>
          </a:xfrm>
          <a:prstGeom prst="rect">
            <a:avLst/>
          </a:prstGeom>
        </p:spPr>
      </p:pic>
    </p:spTree>
    <p:extLst>
      <p:ext uri="{BB962C8B-B14F-4D97-AF65-F5344CB8AC3E}">
        <p14:creationId xmlns:p14="http://schemas.microsoft.com/office/powerpoint/2010/main" val="32494267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Pleural </a:t>
            </a:r>
            <a:r>
              <a:rPr lang="sr-Latn-RS" dirty="0" err="1" smtClean="0"/>
              <a:t>disease</a:t>
            </a:r>
            <a:endParaRPr lang="en-US" dirty="0"/>
          </a:p>
        </p:txBody>
      </p:sp>
      <p:sp>
        <p:nvSpPr>
          <p:cNvPr id="3" name="Content Placeholder 2"/>
          <p:cNvSpPr>
            <a:spLocks noGrp="1"/>
          </p:cNvSpPr>
          <p:nvPr>
            <p:ph idx="1"/>
          </p:nvPr>
        </p:nvSpPr>
        <p:spPr/>
        <p:txBody>
          <a:bodyPr>
            <a:normAutofit lnSpcReduction="10000"/>
          </a:bodyPr>
          <a:lstStyle/>
          <a:p>
            <a:r>
              <a:rPr lang="sr-Latn-RS" dirty="0" smtClean="0"/>
              <a:t>Pleural effusion</a:t>
            </a:r>
          </a:p>
          <a:p>
            <a:r>
              <a:rPr lang="en-US" dirty="0" smtClean="0"/>
              <a:t>Encapsulated</a:t>
            </a:r>
            <a:r>
              <a:rPr lang="sr-Latn-RS" dirty="0" smtClean="0"/>
              <a:t> </a:t>
            </a:r>
            <a:r>
              <a:rPr lang="sr-Latn-RS" dirty="0" err="1" smtClean="0"/>
              <a:t>pleural</a:t>
            </a:r>
            <a:r>
              <a:rPr lang="en-US" dirty="0" smtClean="0"/>
              <a:t> fluid</a:t>
            </a:r>
            <a:endParaRPr lang="sr-Latn-RS" dirty="0" smtClean="0"/>
          </a:p>
          <a:p>
            <a:r>
              <a:rPr lang="en-US" dirty="0" err="1"/>
              <a:t>Bronchopleural</a:t>
            </a:r>
            <a:r>
              <a:rPr lang="en-US" dirty="0"/>
              <a:t> fistula</a:t>
            </a:r>
            <a:endParaRPr lang="sr-Latn-RS" dirty="0"/>
          </a:p>
          <a:p>
            <a:r>
              <a:rPr lang="en-US" dirty="0" err="1" smtClean="0"/>
              <a:t>Haemothorax</a:t>
            </a:r>
            <a:endParaRPr lang="sr-Latn-RS" dirty="0" smtClean="0"/>
          </a:p>
          <a:p>
            <a:r>
              <a:rPr lang="sr-Latn-RS" dirty="0" smtClean="0"/>
              <a:t>Pneumothorax </a:t>
            </a:r>
          </a:p>
          <a:p>
            <a:r>
              <a:rPr lang="en-US" dirty="0" smtClean="0"/>
              <a:t>Haemopneumothorax</a:t>
            </a:r>
            <a:endParaRPr lang="sr-Latn-RS" dirty="0" smtClean="0"/>
          </a:p>
          <a:p>
            <a:r>
              <a:rPr lang="sr-Latn-RS" dirty="0" err="1" smtClean="0"/>
              <a:t>Fibrothorax</a:t>
            </a:r>
            <a:r>
              <a:rPr lang="sr-Latn-RS" dirty="0" smtClean="0"/>
              <a:t> – </a:t>
            </a:r>
            <a:r>
              <a:rPr lang="sr-Latn-RS" dirty="0" err="1" smtClean="0"/>
              <a:t>calcifications</a:t>
            </a:r>
            <a:r>
              <a:rPr lang="sr-Latn-RS" dirty="0" smtClean="0"/>
              <a:t>  </a:t>
            </a:r>
          </a:p>
          <a:p>
            <a:r>
              <a:rPr lang="sr-Latn-RS" dirty="0" smtClean="0"/>
              <a:t>Pleural a</a:t>
            </a:r>
            <a:r>
              <a:rPr lang="en-US" dirty="0" err="1" smtClean="0"/>
              <a:t>dhesions</a:t>
            </a:r>
            <a:endParaRPr lang="sr-Latn-RS" dirty="0" smtClean="0"/>
          </a:p>
          <a:p>
            <a:r>
              <a:rPr lang="sr-Latn-RS" dirty="0" smtClean="0"/>
              <a:t>Pleural </a:t>
            </a:r>
            <a:r>
              <a:rPr lang="sr-Latn-RS" dirty="0" err="1" smtClean="0"/>
              <a:t>tumours</a:t>
            </a:r>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2379083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5947"/>
            <a:ext cx="10515600" cy="988539"/>
          </a:xfrm>
        </p:spPr>
        <p:txBody>
          <a:bodyPr/>
          <a:lstStyle/>
          <a:p>
            <a:r>
              <a:rPr lang="en-US" dirty="0" smtClean="0"/>
              <a:t>B</a:t>
            </a:r>
            <a:r>
              <a:rPr lang="sr-Latn-RS" dirty="0" err="1" smtClean="0"/>
              <a:t>ronchiectasis</a:t>
            </a:r>
            <a:endParaRPr lang="en-US" dirty="0"/>
          </a:p>
        </p:txBody>
      </p:sp>
      <p:sp>
        <p:nvSpPr>
          <p:cNvPr id="3" name="Content Placeholder 2"/>
          <p:cNvSpPr>
            <a:spLocks noGrp="1"/>
          </p:cNvSpPr>
          <p:nvPr>
            <p:ph idx="1"/>
          </p:nvPr>
        </p:nvSpPr>
        <p:spPr>
          <a:xfrm>
            <a:off x="255373" y="1194486"/>
            <a:ext cx="11098427" cy="5404022"/>
          </a:xfrm>
        </p:spPr>
        <p:txBody>
          <a:bodyPr/>
          <a:lstStyle/>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560173" y="1437774"/>
            <a:ext cx="4727288" cy="4412648"/>
          </a:xfrm>
          <a:prstGeom prst="rect">
            <a:avLst/>
          </a:prstGeom>
        </p:spPr>
      </p:pic>
      <p:pic>
        <p:nvPicPr>
          <p:cNvPr id="5" name="Picture 4"/>
          <p:cNvPicPr>
            <a:picLocks noChangeAspect="1"/>
          </p:cNvPicPr>
          <p:nvPr/>
        </p:nvPicPr>
        <p:blipFill>
          <a:blip r:embed="rId3"/>
          <a:stretch>
            <a:fillRect/>
          </a:stretch>
        </p:blipFill>
        <p:spPr>
          <a:xfrm>
            <a:off x="6524367" y="1437775"/>
            <a:ext cx="4659352" cy="4412648"/>
          </a:xfrm>
          <a:prstGeom prst="rect">
            <a:avLst/>
          </a:prstGeom>
        </p:spPr>
      </p:pic>
    </p:spTree>
    <p:extLst>
      <p:ext uri="{BB962C8B-B14F-4D97-AF65-F5344CB8AC3E}">
        <p14:creationId xmlns:p14="http://schemas.microsoft.com/office/powerpoint/2010/main" val="380680196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3569"/>
            <a:ext cx="10515600" cy="988539"/>
          </a:xfrm>
        </p:spPr>
        <p:txBody>
          <a:bodyPr/>
          <a:lstStyle/>
          <a:p>
            <a:r>
              <a:rPr lang="sr-Latn-RS" dirty="0"/>
              <a:t>Pleural </a:t>
            </a:r>
            <a:r>
              <a:rPr lang="sr-Latn-RS" dirty="0" smtClean="0"/>
              <a:t>effusion</a:t>
            </a:r>
            <a:endParaRPr lang="en-US" dirty="0"/>
          </a:p>
        </p:txBody>
      </p:sp>
      <p:sp>
        <p:nvSpPr>
          <p:cNvPr id="3" name="Content Placeholder 2"/>
          <p:cNvSpPr>
            <a:spLocks noGrp="1"/>
          </p:cNvSpPr>
          <p:nvPr>
            <p:ph idx="1"/>
          </p:nvPr>
        </p:nvSpPr>
        <p:spPr>
          <a:xfrm>
            <a:off x="321276" y="1112108"/>
            <a:ext cx="11032524" cy="5461687"/>
          </a:xfrm>
        </p:spPr>
        <p:txBody>
          <a:bodyPr>
            <a:normAutofit lnSpcReduction="10000"/>
          </a:bodyPr>
          <a:lstStyle/>
          <a:p>
            <a:r>
              <a:rPr lang="en-US" dirty="0"/>
              <a:t>A number of different types of fluid may accumulate in the pleural space, the most common being transudate, exudate (thin or thick</a:t>
            </a:r>
            <a:r>
              <a:rPr lang="en-US" dirty="0" smtClean="0"/>
              <a:t>)</a:t>
            </a:r>
            <a:r>
              <a:rPr lang="sr-Latn-RS" dirty="0" smtClean="0"/>
              <a:t> </a:t>
            </a:r>
            <a:r>
              <a:rPr lang="sr-Latn-RS" dirty="0" err="1" smtClean="0"/>
              <a:t>and</a:t>
            </a:r>
            <a:r>
              <a:rPr lang="en-US" dirty="0" smtClean="0"/>
              <a:t> blood</a:t>
            </a:r>
            <a:endParaRPr lang="sr-Latn-RS" dirty="0" smtClean="0"/>
          </a:p>
          <a:p>
            <a:r>
              <a:rPr lang="en-US" dirty="0"/>
              <a:t>Bilateral pleural effusions tend to be transudates because they develop secondary to generalized changes that affect both pleural cavities equally—a rise in capillary pressure or a fall in blood proteins, </a:t>
            </a:r>
            <a:r>
              <a:rPr lang="en-US" dirty="0" err="1" smtClean="0"/>
              <a:t>etc</a:t>
            </a:r>
            <a:r>
              <a:rPr lang="en-US" dirty="0" smtClean="0"/>
              <a:t> </a:t>
            </a:r>
            <a:endParaRPr lang="sr-Latn-RS" dirty="0" smtClean="0"/>
          </a:p>
          <a:p>
            <a:r>
              <a:rPr lang="en-US" dirty="0" smtClean="0"/>
              <a:t>Some </a:t>
            </a:r>
            <a:r>
              <a:rPr lang="en-US" dirty="0"/>
              <a:t>bilateral effusions are exudates, however, and this is seen with metastatic disease, lymphoma, pulmonary embolism, rheumatoid disease, systemic lupus erythematosus (SLE), post- cardiac injury </a:t>
            </a:r>
            <a:r>
              <a:rPr lang="en-US" dirty="0" smtClean="0"/>
              <a:t>syndrome</a:t>
            </a:r>
            <a:r>
              <a:rPr lang="sr-Latn-RS" dirty="0" smtClean="0"/>
              <a:t>…</a:t>
            </a:r>
          </a:p>
          <a:p>
            <a:r>
              <a:rPr lang="en-US" dirty="0"/>
              <a:t>Right-sided effusions are typically associated with ascites, heart failure and liver </a:t>
            </a:r>
            <a:r>
              <a:rPr lang="en-US" dirty="0" smtClean="0"/>
              <a:t>abscess</a:t>
            </a:r>
            <a:endParaRPr lang="sr-Latn-RS" dirty="0"/>
          </a:p>
          <a:p>
            <a:r>
              <a:rPr lang="sr-Latn-RS" dirty="0" smtClean="0"/>
              <a:t>L</a:t>
            </a:r>
            <a:r>
              <a:rPr lang="en-US" dirty="0" err="1" smtClean="0"/>
              <a:t>eft</a:t>
            </a:r>
            <a:r>
              <a:rPr lang="sr-Latn-RS" dirty="0" smtClean="0"/>
              <a:t>-</a:t>
            </a:r>
            <a:r>
              <a:rPr lang="sr-Latn-RS" dirty="0" err="1" smtClean="0"/>
              <a:t>sided</a:t>
            </a:r>
            <a:r>
              <a:rPr lang="en-US" dirty="0" smtClean="0"/>
              <a:t> effusions</a:t>
            </a:r>
            <a:r>
              <a:rPr lang="sr-Latn-RS" dirty="0" smtClean="0"/>
              <a:t> are </a:t>
            </a:r>
            <a:r>
              <a:rPr lang="sr-Latn-RS" dirty="0" err="1" smtClean="0"/>
              <a:t>associated</a:t>
            </a:r>
            <a:r>
              <a:rPr lang="en-US" dirty="0" smtClean="0"/>
              <a:t> </a:t>
            </a:r>
            <a:r>
              <a:rPr lang="en-US" dirty="0"/>
              <a:t>with pancreatitis, pericarditis, </a:t>
            </a:r>
            <a:r>
              <a:rPr lang="en-US" dirty="0" err="1"/>
              <a:t>oesophageal</a:t>
            </a:r>
            <a:r>
              <a:rPr lang="en-US" dirty="0"/>
              <a:t> rupture and aortic dissection</a:t>
            </a:r>
          </a:p>
        </p:txBody>
      </p:sp>
    </p:spTree>
    <p:extLst>
      <p:ext uri="{BB962C8B-B14F-4D97-AF65-F5344CB8AC3E}">
        <p14:creationId xmlns:p14="http://schemas.microsoft.com/office/powerpoint/2010/main" val="14403197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8281"/>
            <a:ext cx="10515600" cy="980303"/>
          </a:xfrm>
        </p:spPr>
        <p:txBody>
          <a:bodyPr/>
          <a:lstStyle/>
          <a:p>
            <a:r>
              <a:rPr lang="sr-Latn-RS" dirty="0"/>
              <a:t>Pleural effusion</a:t>
            </a:r>
            <a:endParaRPr lang="en-US" dirty="0"/>
          </a:p>
        </p:txBody>
      </p:sp>
      <p:sp>
        <p:nvSpPr>
          <p:cNvPr id="3" name="Content Placeholder 2"/>
          <p:cNvSpPr>
            <a:spLocks noGrp="1"/>
          </p:cNvSpPr>
          <p:nvPr>
            <p:ph idx="1"/>
          </p:nvPr>
        </p:nvSpPr>
        <p:spPr>
          <a:xfrm>
            <a:off x="238897" y="1005016"/>
            <a:ext cx="11114903" cy="5667633"/>
          </a:xfrm>
        </p:spPr>
        <p:txBody>
          <a:bodyPr/>
          <a:lstStyle/>
          <a:p>
            <a:r>
              <a:rPr lang="en-US" dirty="0"/>
              <a:t>As the amount of effusion increases, the posterior and then the lateral </a:t>
            </a:r>
            <a:r>
              <a:rPr lang="en-US" dirty="0" err="1"/>
              <a:t>costophrenic</a:t>
            </a:r>
            <a:r>
              <a:rPr lang="en-US" dirty="0"/>
              <a:t> angles become blunted, by which time a 200–500 ml effusion is </a:t>
            </a:r>
            <a:r>
              <a:rPr lang="en-US" dirty="0" smtClean="0"/>
              <a:t>present </a:t>
            </a:r>
            <a:endParaRPr lang="sr-Latn-RS" dirty="0" smtClean="0"/>
          </a:p>
          <a:p>
            <a:r>
              <a:rPr lang="en-US" dirty="0" smtClean="0"/>
              <a:t>Following </a:t>
            </a:r>
            <a:r>
              <a:rPr lang="en-US" dirty="0"/>
              <a:t>this the classical signs develop, </a:t>
            </a:r>
            <a:r>
              <a:rPr lang="en-US" dirty="0" err="1"/>
              <a:t>viz</a:t>
            </a:r>
            <a:r>
              <a:rPr lang="en-US" dirty="0"/>
              <a:t> homogeneous </a:t>
            </a:r>
            <a:r>
              <a:rPr lang="en-US" dirty="0" err="1"/>
              <a:t>opacification</a:t>
            </a:r>
            <a:r>
              <a:rPr lang="en-US" dirty="0"/>
              <a:t> of the lower chest with obliteration of the </a:t>
            </a:r>
            <a:r>
              <a:rPr lang="en-US" dirty="0" err="1"/>
              <a:t>costophrenic</a:t>
            </a:r>
            <a:r>
              <a:rPr lang="en-US" dirty="0"/>
              <a:t> angle and the </a:t>
            </a:r>
            <a:r>
              <a:rPr lang="en-US" dirty="0" err="1" smtClean="0"/>
              <a:t>hemidiaphragm</a:t>
            </a:r>
            <a:r>
              <a:rPr lang="en-US" dirty="0" smtClean="0"/>
              <a:t> </a:t>
            </a:r>
            <a:endParaRPr lang="sr-Latn-RS" dirty="0" smtClean="0"/>
          </a:p>
          <a:p>
            <a:r>
              <a:rPr lang="en-US" dirty="0" smtClean="0"/>
              <a:t>The </a:t>
            </a:r>
            <a:r>
              <a:rPr lang="en-US" dirty="0"/>
              <a:t>superior margin of the opacity is concave to the lung and is higher laterally than </a:t>
            </a:r>
            <a:r>
              <a:rPr lang="en-US" dirty="0" smtClean="0"/>
              <a:t>medially</a:t>
            </a:r>
            <a:endParaRPr lang="sr-Latn-RS" dirty="0" smtClean="0"/>
          </a:p>
          <a:p>
            <a:r>
              <a:rPr lang="en-US" dirty="0"/>
              <a:t>Massive effusions cause dense </a:t>
            </a:r>
            <a:r>
              <a:rPr lang="en-US" dirty="0" err="1"/>
              <a:t>opacification</a:t>
            </a:r>
            <a:r>
              <a:rPr lang="en-US" dirty="0"/>
              <a:t> of the </a:t>
            </a:r>
            <a:r>
              <a:rPr lang="en-US" dirty="0" err="1"/>
              <a:t>hemithorax</a:t>
            </a:r>
            <a:r>
              <a:rPr lang="en-US" dirty="0"/>
              <a:t> with </a:t>
            </a:r>
            <a:r>
              <a:rPr lang="en-US" dirty="0" smtClean="0"/>
              <a:t>contralateral </a:t>
            </a:r>
            <a:r>
              <a:rPr lang="en-US" dirty="0"/>
              <a:t>mediastinal </a:t>
            </a:r>
            <a:r>
              <a:rPr lang="en-US" dirty="0" smtClean="0"/>
              <a:t>shift</a:t>
            </a:r>
            <a:endParaRPr lang="sr-Latn-RS" dirty="0" smtClean="0"/>
          </a:p>
          <a:p>
            <a:r>
              <a:rPr lang="en-US" dirty="0"/>
              <a:t>CT is very sensitive in detecting pleural fluid and can distinguish between free and </a:t>
            </a:r>
            <a:r>
              <a:rPr lang="en-US" dirty="0" err="1"/>
              <a:t>loculated</a:t>
            </a:r>
            <a:r>
              <a:rPr lang="en-US" dirty="0"/>
              <a:t> fluid, identifying </a:t>
            </a:r>
            <a:r>
              <a:rPr lang="en-US" dirty="0" smtClean="0"/>
              <a:t>the</a:t>
            </a:r>
            <a:r>
              <a:rPr lang="sr-Latn-RS" dirty="0" smtClean="0"/>
              <a:t> </a:t>
            </a:r>
            <a:r>
              <a:rPr lang="en-US" dirty="0"/>
              <a:t>extent and location of the latter</a:t>
            </a:r>
          </a:p>
        </p:txBody>
      </p:sp>
    </p:spTree>
    <p:extLst>
      <p:ext uri="{BB962C8B-B14F-4D97-AF65-F5344CB8AC3E}">
        <p14:creationId xmlns:p14="http://schemas.microsoft.com/office/powerpoint/2010/main" val="97721078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Pleural effusion</a:t>
            </a:r>
            <a:endParaRPr lang="en-US" dirty="0"/>
          </a:p>
        </p:txBody>
      </p:sp>
      <p:sp>
        <p:nvSpPr>
          <p:cNvPr id="3" name="Content Placeholder 2"/>
          <p:cNvSpPr>
            <a:spLocks noGrp="1"/>
          </p:cNvSpPr>
          <p:nvPr>
            <p:ph idx="1"/>
          </p:nvPr>
        </p:nvSpPr>
        <p:spPr/>
        <p:txBody>
          <a:bodyPr/>
          <a:lstStyle/>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971778" y="1690688"/>
            <a:ext cx="4712616" cy="4493141"/>
          </a:xfrm>
          <a:prstGeom prst="rect">
            <a:avLst/>
          </a:prstGeom>
        </p:spPr>
      </p:pic>
      <p:pic>
        <p:nvPicPr>
          <p:cNvPr id="5" name="Picture 4"/>
          <p:cNvPicPr>
            <a:picLocks noChangeAspect="1"/>
          </p:cNvPicPr>
          <p:nvPr/>
        </p:nvPicPr>
        <p:blipFill>
          <a:blip r:embed="rId3"/>
          <a:stretch>
            <a:fillRect/>
          </a:stretch>
        </p:blipFill>
        <p:spPr>
          <a:xfrm>
            <a:off x="6504965" y="1690688"/>
            <a:ext cx="4776221" cy="4493141"/>
          </a:xfrm>
          <a:prstGeom prst="rect">
            <a:avLst/>
          </a:prstGeom>
        </p:spPr>
      </p:pic>
    </p:spTree>
    <p:extLst>
      <p:ext uri="{BB962C8B-B14F-4D97-AF65-F5344CB8AC3E}">
        <p14:creationId xmlns:p14="http://schemas.microsoft.com/office/powerpoint/2010/main" val="40897848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Encapsulated</a:t>
            </a:r>
            <a:r>
              <a:rPr lang="sr-Latn-RS" dirty="0" smtClean="0"/>
              <a:t> (</a:t>
            </a:r>
            <a:r>
              <a:rPr lang="sr-Latn-RS" dirty="0" err="1" smtClean="0"/>
              <a:t>loculated</a:t>
            </a:r>
            <a:r>
              <a:rPr lang="sr-Latn-RS" dirty="0" smtClean="0"/>
              <a:t>) </a:t>
            </a:r>
            <a:r>
              <a:rPr lang="sr-Latn-RS" dirty="0" err="1"/>
              <a:t>pleural</a:t>
            </a:r>
            <a:r>
              <a:rPr lang="en-US" dirty="0"/>
              <a:t> </a:t>
            </a:r>
            <a:r>
              <a:rPr lang="en-US" dirty="0" smtClean="0"/>
              <a:t>fluid</a:t>
            </a:r>
            <a:endParaRPr lang="en-US" dirty="0"/>
          </a:p>
        </p:txBody>
      </p:sp>
      <p:sp>
        <p:nvSpPr>
          <p:cNvPr id="3" name="Content Placeholder 2"/>
          <p:cNvSpPr>
            <a:spLocks noGrp="1"/>
          </p:cNvSpPr>
          <p:nvPr>
            <p:ph idx="1"/>
          </p:nvPr>
        </p:nvSpPr>
        <p:spPr/>
        <p:txBody>
          <a:bodyPr/>
          <a:lstStyle/>
          <a:p>
            <a:pPr marL="0" indent="0">
              <a:buNone/>
            </a:pPr>
            <a:r>
              <a:rPr lang="sr-Latn-RS" dirty="0" smtClean="0"/>
              <a:t>                     </a:t>
            </a:r>
            <a:r>
              <a:rPr lang="sr-Latn-RS" dirty="0" err="1" smtClean="0"/>
              <a:t>paracostal</a:t>
            </a:r>
            <a:r>
              <a:rPr lang="sr-Latn-RS" dirty="0" smtClean="0"/>
              <a:t>                                           </a:t>
            </a:r>
            <a:r>
              <a:rPr lang="sr-Latn-RS" dirty="0" err="1" smtClean="0"/>
              <a:t>interlobar</a:t>
            </a:r>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818944" y="2421286"/>
            <a:ext cx="4848687" cy="3755677"/>
          </a:xfrm>
          <a:prstGeom prst="rect">
            <a:avLst/>
          </a:prstGeom>
        </p:spPr>
      </p:pic>
      <p:pic>
        <p:nvPicPr>
          <p:cNvPr id="5" name="Picture 4"/>
          <p:cNvPicPr>
            <a:picLocks noChangeAspect="1"/>
          </p:cNvPicPr>
          <p:nvPr/>
        </p:nvPicPr>
        <p:blipFill>
          <a:blip r:embed="rId3"/>
          <a:stretch>
            <a:fillRect/>
          </a:stretch>
        </p:blipFill>
        <p:spPr>
          <a:xfrm>
            <a:off x="6383461" y="2417577"/>
            <a:ext cx="4119782" cy="3756473"/>
          </a:xfrm>
          <a:prstGeom prst="rect">
            <a:avLst/>
          </a:prstGeom>
        </p:spPr>
      </p:pic>
    </p:spTree>
    <p:extLst>
      <p:ext uri="{BB962C8B-B14F-4D97-AF65-F5344CB8AC3E}">
        <p14:creationId xmlns:p14="http://schemas.microsoft.com/office/powerpoint/2010/main" val="1206801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0043"/>
            <a:ext cx="10515600" cy="980303"/>
          </a:xfrm>
        </p:spPr>
        <p:txBody>
          <a:bodyPr/>
          <a:lstStyle/>
          <a:p>
            <a:r>
              <a:rPr lang="sr-Latn-RS" dirty="0" smtClean="0"/>
              <a:t>Pneumothorax </a:t>
            </a:r>
            <a:endParaRPr lang="en-US" dirty="0"/>
          </a:p>
        </p:txBody>
      </p:sp>
      <p:sp>
        <p:nvSpPr>
          <p:cNvPr id="3" name="Content Placeholder 2"/>
          <p:cNvSpPr>
            <a:spLocks noGrp="1"/>
          </p:cNvSpPr>
          <p:nvPr>
            <p:ph idx="1"/>
          </p:nvPr>
        </p:nvSpPr>
        <p:spPr>
          <a:xfrm>
            <a:off x="263611" y="1202724"/>
            <a:ext cx="11090189" cy="5412260"/>
          </a:xfrm>
        </p:spPr>
        <p:txBody>
          <a:bodyPr/>
          <a:lstStyle/>
          <a:p>
            <a:r>
              <a:rPr lang="en-US" dirty="0"/>
              <a:t>Air in the pleural space is a </a:t>
            </a:r>
            <a:r>
              <a:rPr lang="en-US" dirty="0" smtClean="0"/>
              <a:t>pneumothorax</a:t>
            </a:r>
            <a:endParaRPr lang="sr-Latn-RS" dirty="0" smtClean="0"/>
          </a:p>
          <a:p>
            <a:r>
              <a:rPr lang="sr-Latn-RS" dirty="0" err="1" smtClean="0"/>
              <a:t>Typical</a:t>
            </a:r>
            <a:r>
              <a:rPr lang="sr-Latn-RS" dirty="0" smtClean="0"/>
              <a:t> signs</a:t>
            </a:r>
            <a:r>
              <a:rPr lang="en-US" dirty="0" smtClean="0"/>
              <a:t> </a:t>
            </a:r>
            <a:r>
              <a:rPr lang="en-US" dirty="0"/>
              <a:t>are seen on erect radiographs in which the pleural air rises to the lung </a:t>
            </a:r>
            <a:r>
              <a:rPr lang="en-US" dirty="0" smtClean="0"/>
              <a:t>apex </a:t>
            </a:r>
            <a:endParaRPr lang="sr-Latn-RS" dirty="0" smtClean="0"/>
          </a:p>
          <a:p>
            <a:r>
              <a:rPr lang="en-US" dirty="0" smtClean="0"/>
              <a:t>Under </a:t>
            </a:r>
            <a:r>
              <a:rPr lang="en-US" dirty="0"/>
              <a:t>these conditions the visceral pleural </a:t>
            </a:r>
            <a:r>
              <a:rPr lang="en-US" dirty="0" smtClean="0"/>
              <a:t>line</a:t>
            </a:r>
            <a:r>
              <a:rPr lang="sr-Latn-RS" dirty="0" smtClean="0"/>
              <a:t> (</a:t>
            </a:r>
            <a:r>
              <a:rPr lang="sr-Latn-RS" dirty="0" err="1" smtClean="0"/>
              <a:t>pneumothorax</a:t>
            </a:r>
            <a:r>
              <a:rPr lang="sr-Latn-RS" dirty="0" smtClean="0"/>
              <a:t> line)</a:t>
            </a:r>
            <a:r>
              <a:rPr lang="en-US" dirty="0" smtClean="0"/>
              <a:t> </a:t>
            </a:r>
            <a:r>
              <a:rPr lang="en-US" dirty="0"/>
              <a:t>at the apex becomes separated from the chest wall by a </a:t>
            </a:r>
            <a:r>
              <a:rPr lang="en-US" dirty="0" err="1"/>
              <a:t>transradiant</a:t>
            </a:r>
            <a:r>
              <a:rPr lang="en-US" dirty="0"/>
              <a:t> zone devoid of </a:t>
            </a:r>
            <a:r>
              <a:rPr lang="en-US" dirty="0" smtClean="0"/>
              <a:t>vessels</a:t>
            </a:r>
            <a:endParaRPr lang="sr-Latn-RS" dirty="0" smtClean="0"/>
          </a:p>
          <a:p>
            <a:r>
              <a:rPr lang="en-US" dirty="0"/>
              <a:t>In a patient who cannot stand, the presence of a pneumothorax can be confirmed with a lateral decubitus view or a supine decubitus projection with the cassette placed </a:t>
            </a:r>
            <a:r>
              <a:rPr lang="en-US" dirty="0" err="1"/>
              <a:t>dorsolaterally</a:t>
            </a:r>
            <a:r>
              <a:rPr lang="en-US" dirty="0"/>
              <a:t> at 45 degrees and the X-ray tube angled perpendicular to the cassette</a:t>
            </a:r>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15789728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Pneumothorax</a:t>
            </a:r>
            <a:endParaRPr lang="en-US" dirty="0"/>
          </a:p>
        </p:txBody>
      </p:sp>
      <p:sp>
        <p:nvSpPr>
          <p:cNvPr id="3" name="Content Placeholder 2"/>
          <p:cNvSpPr>
            <a:spLocks noGrp="1"/>
          </p:cNvSpPr>
          <p:nvPr>
            <p:ph idx="1"/>
          </p:nvPr>
        </p:nvSpPr>
        <p:spPr/>
        <p:txBody>
          <a:bodyPr/>
          <a:lstStyle/>
          <a:p>
            <a:endParaRPr lang="sr-Latn-RS" dirty="0" smtClean="0"/>
          </a:p>
          <a:p>
            <a:endParaRPr lang="sr-Latn-RS" dirty="0"/>
          </a:p>
          <a:p>
            <a:endParaRPr lang="sr-Latn-RS" dirty="0" smtClean="0"/>
          </a:p>
          <a:p>
            <a:endParaRPr lang="sr-Latn-RS" dirty="0"/>
          </a:p>
          <a:p>
            <a:endParaRPr lang="en-US" dirty="0"/>
          </a:p>
        </p:txBody>
      </p:sp>
      <p:pic>
        <p:nvPicPr>
          <p:cNvPr id="4" name="Picture 3"/>
          <p:cNvPicPr>
            <a:picLocks noChangeAspect="1"/>
          </p:cNvPicPr>
          <p:nvPr/>
        </p:nvPicPr>
        <p:blipFill>
          <a:blip r:embed="rId2"/>
          <a:stretch>
            <a:fillRect/>
          </a:stretch>
        </p:blipFill>
        <p:spPr>
          <a:xfrm>
            <a:off x="415821" y="1600655"/>
            <a:ext cx="6090010" cy="4576308"/>
          </a:xfrm>
          <a:prstGeom prst="rect">
            <a:avLst/>
          </a:prstGeom>
        </p:spPr>
      </p:pic>
      <p:pic>
        <p:nvPicPr>
          <p:cNvPr id="5" name="Picture 4"/>
          <p:cNvPicPr>
            <a:picLocks noChangeAspect="1"/>
          </p:cNvPicPr>
          <p:nvPr/>
        </p:nvPicPr>
        <p:blipFill>
          <a:blip r:embed="rId3"/>
          <a:stretch>
            <a:fillRect/>
          </a:stretch>
        </p:blipFill>
        <p:spPr>
          <a:xfrm>
            <a:off x="7743568" y="1592259"/>
            <a:ext cx="2397209" cy="4594054"/>
          </a:xfrm>
          <a:prstGeom prst="rect">
            <a:avLst/>
          </a:prstGeom>
        </p:spPr>
      </p:pic>
    </p:spTree>
    <p:extLst>
      <p:ext uri="{BB962C8B-B14F-4D97-AF65-F5344CB8AC3E}">
        <p14:creationId xmlns:p14="http://schemas.microsoft.com/office/powerpoint/2010/main" val="33129567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Pneumothorax</a:t>
            </a:r>
            <a:endParaRPr lang="en-US" dirty="0"/>
          </a:p>
        </p:txBody>
      </p:sp>
      <p:pic>
        <p:nvPicPr>
          <p:cNvPr id="4" name="Content Placeholder 3"/>
          <p:cNvPicPr>
            <a:picLocks noGrp="1" noChangeAspect="1"/>
          </p:cNvPicPr>
          <p:nvPr>
            <p:ph idx="1"/>
          </p:nvPr>
        </p:nvPicPr>
        <p:blipFill>
          <a:blip r:embed="rId2"/>
          <a:stretch>
            <a:fillRect/>
          </a:stretch>
        </p:blipFill>
        <p:spPr>
          <a:xfrm>
            <a:off x="1203482" y="1690687"/>
            <a:ext cx="4316961" cy="4230991"/>
          </a:xfrm>
          <a:prstGeom prst="rect">
            <a:avLst/>
          </a:prstGeom>
        </p:spPr>
      </p:pic>
      <p:pic>
        <p:nvPicPr>
          <p:cNvPr id="5" name="Picture 4"/>
          <p:cNvPicPr>
            <a:picLocks noChangeAspect="1"/>
          </p:cNvPicPr>
          <p:nvPr/>
        </p:nvPicPr>
        <p:blipFill>
          <a:blip r:embed="rId3"/>
          <a:stretch>
            <a:fillRect/>
          </a:stretch>
        </p:blipFill>
        <p:spPr>
          <a:xfrm>
            <a:off x="6096000" y="1690688"/>
            <a:ext cx="4858933" cy="4230991"/>
          </a:xfrm>
          <a:prstGeom prst="rect">
            <a:avLst/>
          </a:prstGeom>
        </p:spPr>
      </p:pic>
    </p:spTree>
    <p:extLst>
      <p:ext uri="{BB962C8B-B14F-4D97-AF65-F5344CB8AC3E}">
        <p14:creationId xmlns:p14="http://schemas.microsoft.com/office/powerpoint/2010/main" val="11480885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6519"/>
            <a:ext cx="10515600" cy="1046205"/>
          </a:xfrm>
        </p:spPr>
        <p:txBody>
          <a:bodyPr/>
          <a:lstStyle/>
          <a:p>
            <a:r>
              <a:rPr lang="sr-Latn-RS" dirty="0" smtClean="0"/>
              <a:t>Pneumothorax – </a:t>
            </a:r>
            <a:r>
              <a:rPr lang="sr-Latn-RS" dirty="0" err="1" smtClean="0"/>
              <a:t>complications</a:t>
            </a:r>
            <a:r>
              <a:rPr lang="sr-Latn-RS" dirty="0" smtClean="0"/>
              <a:t> </a:t>
            </a:r>
            <a:endParaRPr lang="en-US" dirty="0"/>
          </a:p>
        </p:txBody>
      </p:sp>
      <p:sp>
        <p:nvSpPr>
          <p:cNvPr id="3" name="Content Placeholder 2"/>
          <p:cNvSpPr>
            <a:spLocks noGrp="1"/>
          </p:cNvSpPr>
          <p:nvPr>
            <p:ph idx="1"/>
          </p:nvPr>
        </p:nvSpPr>
        <p:spPr>
          <a:xfrm>
            <a:off x="271849" y="1103870"/>
            <a:ext cx="11081951" cy="5453449"/>
          </a:xfrm>
        </p:spPr>
        <p:txBody>
          <a:bodyPr/>
          <a:lstStyle/>
          <a:p>
            <a:pPr marL="0" indent="0">
              <a:buNone/>
            </a:pPr>
            <a:r>
              <a:rPr lang="sr-Latn-RS" dirty="0" smtClean="0"/>
              <a:t>                                                 h</a:t>
            </a:r>
            <a:r>
              <a:rPr lang="en-US" dirty="0" err="1" smtClean="0"/>
              <a:t>aemopneumothorax</a:t>
            </a:r>
            <a:endParaRPr lang="sr-Latn-RS" dirty="0"/>
          </a:p>
          <a:p>
            <a:endParaRPr lang="en-US" dirty="0"/>
          </a:p>
        </p:txBody>
      </p:sp>
      <p:pic>
        <p:nvPicPr>
          <p:cNvPr id="4" name="Picture 3"/>
          <p:cNvPicPr>
            <a:picLocks noChangeAspect="1"/>
          </p:cNvPicPr>
          <p:nvPr/>
        </p:nvPicPr>
        <p:blipFill>
          <a:blip r:embed="rId2"/>
          <a:stretch>
            <a:fillRect/>
          </a:stretch>
        </p:blipFill>
        <p:spPr>
          <a:xfrm>
            <a:off x="1002084" y="1699825"/>
            <a:ext cx="4932091" cy="5023539"/>
          </a:xfrm>
          <a:prstGeom prst="rect">
            <a:avLst/>
          </a:prstGeom>
        </p:spPr>
      </p:pic>
      <p:pic>
        <p:nvPicPr>
          <p:cNvPr id="5" name="Picture 4"/>
          <p:cNvPicPr>
            <a:picLocks noChangeAspect="1"/>
          </p:cNvPicPr>
          <p:nvPr/>
        </p:nvPicPr>
        <p:blipFill>
          <a:blip r:embed="rId3"/>
          <a:stretch>
            <a:fillRect/>
          </a:stretch>
        </p:blipFill>
        <p:spPr>
          <a:xfrm>
            <a:off x="6321612" y="1699825"/>
            <a:ext cx="4310246" cy="4298053"/>
          </a:xfrm>
          <a:prstGeom prst="rect">
            <a:avLst/>
          </a:prstGeom>
        </p:spPr>
      </p:pic>
    </p:spTree>
    <p:extLst>
      <p:ext uri="{BB962C8B-B14F-4D97-AF65-F5344CB8AC3E}">
        <p14:creationId xmlns:p14="http://schemas.microsoft.com/office/powerpoint/2010/main" val="188902082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7093"/>
            <a:ext cx="10515600" cy="1037966"/>
          </a:xfrm>
        </p:spPr>
        <p:txBody>
          <a:bodyPr/>
          <a:lstStyle/>
          <a:p>
            <a:r>
              <a:rPr lang="en-US" dirty="0" smtClean="0"/>
              <a:t>Fibrothorax</a:t>
            </a:r>
            <a:endParaRPr lang="en-US" dirty="0"/>
          </a:p>
        </p:txBody>
      </p:sp>
      <p:sp>
        <p:nvSpPr>
          <p:cNvPr id="3" name="Content Placeholder 2"/>
          <p:cNvSpPr>
            <a:spLocks noGrp="1"/>
          </p:cNvSpPr>
          <p:nvPr>
            <p:ph idx="1"/>
          </p:nvPr>
        </p:nvSpPr>
        <p:spPr>
          <a:xfrm>
            <a:off x="247135" y="996778"/>
            <a:ext cx="11106665" cy="5601730"/>
          </a:xfrm>
        </p:spPr>
        <p:txBody>
          <a:bodyPr>
            <a:normAutofit lnSpcReduction="10000"/>
          </a:bodyPr>
          <a:lstStyle/>
          <a:p>
            <a:r>
              <a:rPr lang="en-US" dirty="0"/>
              <a:t>Fibrothorax is defined as fibrosis within the pleural space (usually when encompassing and restricting) and is sometimes referred to as pleural </a:t>
            </a:r>
            <a:r>
              <a:rPr lang="en-US" dirty="0" smtClean="0"/>
              <a:t>peel </a:t>
            </a:r>
            <a:endParaRPr lang="sr-Latn-RS" dirty="0" smtClean="0"/>
          </a:p>
          <a:p>
            <a:r>
              <a:rPr lang="en-US" dirty="0" smtClean="0"/>
              <a:t>It </a:t>
            </a:r>
            <a:r>
              <a:rPr lang="en-US" dirty="0"/>
              <a:t>occurs secondary to an inflammatory response to one of the following </a:t>
            </a:r>
            <a:r>
              <a:rPr lang="en-US" dirty="0" smtClean="0"/>
              <a:t>events</a:t>
            </a:r>
            <a:r>
              <a:rPr lang="sr-Latn-RS" dirty="0" smtClean="0"/>
              <a:t>:</a:t>
            </a:r>
          </a:p>
          <a:p>
            <a:pPr lvl="1"/>
            <a:r>
              <a:rPr lang="sr-Latn-RS" dirty="0" err="1"/>
              <a:t>tuberculosis</a:t>
            </a:r>
            <a:r>
              <a:rPr lang="sr-Latn-RS" dirty="0"/>
              <a:t> / </a:t>
            </a:r>
            <a:r>
              <a:rPr lang="sr-Latn-RS" dirty="0" err="1"/>
              <a:t>tuberculous</a:t>
            </a:r>
            <a:r>
              <a:rPr lang="sr-Latn-RS" dirty="0"/>
              <a:t> pleuritis / </a:t>
            </a:r>
            <a:r>
              <a:rPr lang="sr-Latn-RS" dirty="0" err="1"/>
              <a:t>tuberculous</a:t>
            </a:r>
            <a:r>
              <a:rPr lang="sr-Latn-RS" dirty="0"/>
              <a:t> </a:t>
            </a:r>
            <a:r>
              <a:rPr lang="sr-Latn-RS" dirty="0" err="1"/>
              <a:t>empyema</a:t>
            </a:r>
            <a:r>
              <a:rPr lang="sr-Latn-RS" dirty="0"/>
              <a:t>: </a:t>
            </a:r>
            <a:r>
              <a:rPr lang="sr-Latn-RS" dirty="0" err="1"/>
              <a:t>mainly</a:t>
            </a:r>
            <a:r>
              <a:rPr lang="sr-Latn-RS" dirty="0"/>
              <a:t> as a late </a:t>
            </a:r>
            <a:r>
              <a:rPr lang="sr-Latn-RS" dirty="0" err="1" smtClean="0"/>
              <a:t>sequela</a:t>
            </a:r>
            <a:endParaRPr lang="sr-Latn-RS" dirty="0"/>
          </a:p>
          <a:p>
            <a:pPr lvl="1"/>
            <a:r>
              <a:rPr lang="sr-Latn-RS" dirty="0" err="1"/>
              <a:t>thoracic</a:t>
            </a:r>
            <a:r>
              <a:rPr lang="sr-Latn-RS" dirty="0"/>
              <a:t> </a:t>
            </a:r>
            <a:r>
              <a:rPr lang="sr-Latn-RS" dirty="0" err="1"/>
              <a:t>empyema</a:t>
            </a:r>
            <a:endParaRPr lang="sr-Latn-RS" dirty="0"/>
          </a:p>
          <a:p>
            <a:pPr lvl="1"/>
            <a:r>
              <a:rPr lang="sr-Latn-RS" dirty="0" err="1"/>
              <a:t>asbestos-related</a:t>
            </a:r>
            <a:r>
              <a:rPr lang="sr-Latn-RS" dirty="0"/>
              <a:t> </a:t>
            </a:r>
            <a:r>
              <a:rPr lang="sr-Latn-RS" dirty="0" err="1"/>
              <a:t>pleural</a:t>
            </a:r>
            <a:r>
              <a:rPr lang="sr-Latn-RS" dirty="0"/>
              <a:t> </a:t>
            </a:r>
            <a:r>
              <a:rPr lang="sr-Latn-RS" dirty="0" err="1"/>
              <a:t>disease</a:t>
            </a:r>
            <a:endParaRPr lang="sr-Latn-RS" dirty="0"/>
          </a:p>
          <a:p>
            <a:pPr lvl="1"/>
            <a:r>
              <a:rPr lang="sr-Latn-RS" dirty="0" err="1"/>
              <a:t>rheumatoid</a:t>
            </a:r>
            <a:r>
              <a:rPr lang="sr-Latn-RS" dirty="0"/>
              <a:t> </a:t>
            </a:r>
            <a:r>
              <a:rPr lang="sr-Latn-RS" dirty="0" err="1"/>
              <a:t>arthritis</a:t>
            </a:r>
            <a:endParaRPr lang="sr-Latn-RS" dirty="0"/>
          </a:p>
          <a:p>
            <a:pPr lvl="1"/>
            <a:r>
              <a:rPr lang="sr-Latn-RS" dirty="0" err="1"/>
              <a:t>hemothorax</a:t>
            </a:r>
            <a:endParaRPr lang="sr-Latn-RS" dirty="0"/>
          </a:p>
          <a:p>
            <a:pPr lvl="1"/>
            <a:r>
              <a:rPr lang="sr-Latn-RS" dirty="0" err="1"/>
              <a:t>connective</a:t>
            </a:r>
            <a:r>
              <a:rPr lang="sr-Latn-RS" dirty="0"/>
              <a:t> </a:t>
            </a:r>
            <a:r>
              <a:rPr lang="sr-Latn-RS" dirty="0" err="1"/>
              <a:t>tissue</a:t>
            </a:r>
            <a:r>
              <a:rPr lang="sr-Latn-RS" dirty="0"/>
              <a:t> </a:t>
            </a:r>
            <a:r>
              <a:rPr lang="sr-Latn-RS" dirty="0" err="1" smtClean="0"/>
              <a:t>disease</a:t>
            </a:r>
            <a:r>
              <a:rPr lang="sr-Latn-RS" dirty="0" smtClean="0"/>
              <a:t> (</a:t>
            </a:r>
            <a:r>
              <a:rPr lang="sr-Latn-RS" dirty="0" err="1" smtClean="0"/>
              <a:t>systemic</a:t>
            </a:r>
            <a:r>
              <a:rPr lang="sr-Latn-RS" dirty="0" smtClean="0"/>
              <a:t> </a:t>
            </a:r>
            <a:r>
              <a:rPr lang="sr-Latn-RS" dirty="0" err="1"/>
              <a:t>lupus</a:t>
            </a:r>
            <a:r>
              <a:rPr lang="sr-Latn-RS" dirty="0"/>
              <a:t> </a:t>
            </a:r>
            <a:r>
              <a:rPr lang="sr-Latn-RS" dirty="0" err="1" smtClean="0"/>
              <a:t>erythematosus</a:t>
            </a:r>
            <a:r>
              <a:rPr lang="sr-Latn-RS" dirty="0" smtClean="0"/>
              <a:t>)</a:t>
            </a:r>
            <a:endParaRPr lang="sr-Latn-RS" dirty="0"/>
          </a:p>
          <a:p>
            <a:pPr lvl="1"/>
            <a:r>
              <a:rPr lang="sr-Latn-RS" dirty="0" err="1"/>
              <a:t>uremia</a:t>
            </a:r>
            <a:endParaRPr lang="sr-Latn-RS" dirty="0"/>
          </a:p>
          <a:p>
            <a:pPr lvl="1"/>
            <a:r>
              <a:rPr lang="sr-Latn-RS" dirty="0"/>
              <a:t>drug </a:t>
            </a:r>
            <a:r>
              <a:rPr lang="sr-Latn-RS" dirty="0" err="1"/>
              <a:t>reactions</a:t>
            </a:r>
            <a:endParaRPr lang="sr-Latn-RS" dirty="0"/>
          </a:p>
          <a:p>
            <a:pPr lvl="1"/>
            <a:r>
              <a:rPr lang="sr-Latn-RS" dirty="0" err="1"/>
              <a:t>therapeutic</a:t>
            </a:r>
            <a:r>
              <a:rPr lang="sr-Latn-RS" dirty="0"/>
              <a:t> </a:t>
            </a:r>
            <a:r>
              <a:rPr lang="sr-Latn-RS" dirty="0" err="1"/>
              <a:t>pleurodesis</a:t>
            </a:r>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265675323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Fibrothorax</a:t>
            </a:r>
            <a:r>
              <a:rPr lang="sr-Latn-RS" dirty="0" smtClean="0"/>
              <a:t> </a:t>
            </a:r>
            <a:r>
              <a:rPr lang="sr-Latn-RS" dirty="0" err="1" smtClean="0"/>
              <a:t>with</a:t>
            </a:r>
            <a:r>
              <a:rPr lang="sr-Latn-RS" dirty="0" smtClean="0"/>
              <a:t> </a:t>
            </a:r>
            <a:r>
              <a:rPr lang="sr-Latn-RS" dirty="0" err="1" smtClean="0"/>
              <a:t>calcifications</a:t>
            </a:r>
            <a:endParaRPr lang="en-US" dirty="0"/>
          </a:p>
        </p:txBody>
      </p:sp>
      <p:sp>
        <p:nvSpPr>
          <p:cNvPr id="3" name="Content Placeholder 2"/>
          <p:cNvSpPr>
            <a:spLocks noGrp="1"/>
          </p:cNvSpPr>
          <p:nvPr>
            <p:ph idx="1"/>
          </p:nvPr>
        </p:nvSpPr>
        <p:spPr/>
        <p:txBody>
          <a:bodyPr/>
          <a:lstStyle/>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924315" y="1825625"/>
            <a:ext cx="5005250" cy="4663844"/>
          </a:xfrm>
          <a:prstGeom prst="rect">
            <a:avLst/>
          </a:prstGeom>
        </p:spPr>
      </p:pic>
      <p:pic>
        <p:nvPicPr>
          <p:cNvPr id="5" name="Picture 4"/>
          <p:cNvPicPr>
            <a:picLocks noChangeAspect="1"/>
          </p:cNvPicPr>
          <p:nvPr/>
        </p:nvPicPr>
        <p:blipFill>
          <a:blip r:embed="rId3"/>
          <a:stretch>
            <a:fillRect/>
          </a:stretch>
        </p:blipFill>
        <p:spPr>
          <a:xfrm>
            <a:off x="6902845" y="1825625"/>
            <a:ext cx="4403162" cy="4663844"/>
          </a:xfrm>
          <a:prstGeom prst="rect">
            <a:avLst/>
          </a:prstGeom>
        </p:spPr>
      </p:pic>
    </p:spTree>
    <p:extLst>
      <p:ext uri="{BB962C8B-B14F-4D97-AF65-F5344CB8AC3E}">
        <p14:creationId xmlns:p14="http://schemas.microsoft.com/office/powerpoint/2010/main" val="1780631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5947"/>
            <a:ext cx="10515600" cy="988539"/>
          </a:xfrm>
        </p:spPr>
        <p:txBody>
          <a:bodyPr/>
          <a:lstStyle/>
          <a:p>
            <a:r>
              <a:rPr lang="en-US" dirty="0" smtClean="0"/>
              <a:t>B</a:t>
            </a:r>
            <a:r>
              <a:rPr lang="sr-Latn-RS" dirty="0" err="1" smtClean="0"/>
              <a:t>ronchiectasis</a:t>
            </a:r>
            <a:endParaRPr lang="en-US" dirty="0"/>
          </a:p>
        </p:txBody>
      </p:sp>
      <p:sp>
        <p:nvSpPr>
          <p:cNvPr id="3" name="Content Placeholder 2"/>
          <p:cNvSpPr>
            <a:spLocks noGrp="1"/>
          </p:cNvSpPr>
          <p:nvPr>
            <p:ph idx="1"/>
          </p:nvPr>
        </p:nvSpPr>
        <p:spPr>
          <a:xfrm>
            <a:off x="255373" y="1194486"/>
            <a:ext cx="11098427" cy="5404022"/>
          </a:xfrm>
        </p:spPr>
        <p:txBody>
          <a:bodyPr/>
          <a:lstStyle/>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663576" y="1759261"/>
            <a:ext cx="5279594" cy="4060288"/>
          </a:xfrm>
          <a:prstGeom prst="rect">
            <a:avLst/>
          </a:prstGeom>
        </p:spPr>
      </p:pic>
      <p:pic>
        <p:nvPicPr>
          <p:cNvPr id="5" name="Picture 4"/>
          <p:cNvPicPr>
            <a:picLocks noChangeAspect="1"/>
          </p:cNvPicPr>
          <p:nvPr/>
        </p:nvPicPr>
        <p:blipFill>
          <a:blip r:embed="rId3"/>
          <a:stretch>
            <a:fillRect/>
          </a:stretch>
        </p:blipFill>
        <p:spPr>
          <a:xfrm>
            <a:off x="6154284" y="1759262"/>
            <a:ext cx="5512748" cy="4060288"/>
          </a:xfrm>
          <a:prstGeom prst="rect">
            <a:avLst/>
          </a:prstGeom>
        </p:spPr>
      </p:pic>
    </p:spTree>
    <p:extLst>
      <p:ext uri="{BB962C8B-B14F-4D97-AF65-F5344CB8AC3E}">
        <p14:creationId xmlns:p14="http://schemas.microsoft.com/office/powerpoint/2010/main" val="377515376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8855"/>
            <a:ext cx="10515600" cy="881448"/>
          </a:xfrm>
        </p:spPr>
        <p:txBody>
          <a:bodyPr/>
          <a:lstStyle/>
          <a:p>
            <a:r>
              <a:rPr lang="sr-Latn-RS" dirty="0" smtClean="0"/>
              <a:t>Pleural </a:t>
            </a:r>
            <a:r>
              <a:rPr lang="sr-Latn-RS" dirty="0" err="1" smtClean="0"/>
              <a:t>tumours</a:t>
            </a:r>
            <a:endParaRPr lang="en-US" dirty="0"/>
          </a:p>
        </p:txBody>
      </p:sp>
      <p:sp>
        <p:nvSpPr>
          <p:cNvPr id="3" name="Content Placeholder 2"/>
          <p:cNvSpPr>
            <a:spLocks noGrp="1"/>
          </p:cNvSpPr>
          <p:nvPr>
            <p:ph idx="1"/>
          </p:nvPr>
        </p:nvSpPr>
        <p:spPr>
          <a:xfrm>
            <a:off x="238897" y="980303"/>
            <a:ext cx="11615352" cy="5618205"/>
          </a:xfrm>
        </p:spPr>
        <p:txBody>
          <a:bodyPr>
            <a:normAutofit fontScale="92500" lnSpcReduction="10000"/>
          </a:bodyPr>
          <a:lstStyle/>
          <a:p>
            <a:r>
              <a:rPr lang="en-US" i="1" dirty="0"/>
              <a:t>Localized</a:t>
            </a:r>
            <a:r>
              <a:rPr lang="en-US" dirty="0"/>
              <a:t> pleural </a:t>
            </a:r>
            <a:r>
              <a:rPr lang="en-US" dirty="0" err="1" smtClean="0"/>
              <a:t>tumours</a:t>
            </a:r>
            <a:r>
              <a:rPr lang="sr-Latn-RS" dirty="0" smtClean="0"/>
              <a:t> – t</a:t>
            </a:r>
            <a:r>
              <a:rPr lang="en-US" dirty="0" err="1" smtClean="0"/>
              <a:t>hese</a:t>
            </a:r>
            <a:r>
              <a:rPr lang="en-US" dirty="0" smtClean="0"/>
              <a:t> </a:t>
            </a:r>
            <a:r>
              <a:rPr lang="en-US" dirty="0"/>
              <a:t>are relatively uncommon, the most common being a localized fibrous </a:t>
            </a:r>
            <a:r>
              <a:rPr lang="en-US" dirty="0" err="1"/>
              <a:t>tumour</a:t>
            </a:r>
            <a:r>
              <a:rPr lang="en-US" dirty="0"/>
              <a:t> (localized </a:t>
            </a:r>
            <a:r>
              <a:rPr lang="en-US" dirty="0" smtClean="0"/>
              <a:t>mesothelioma</a:t>
            </a:r>
            <a:r>
              <a:rPr lang="sr-Latn-RS" dirty="0" smtClean="0"/>
              <a:t> – </a:t>
            </a:r>
            <a:r>
              <a:rPr lang="sr-Latn-RS" dirty="0" err="1" smtClean="0"/>
              <a:t>fibroma</a:t>
            </a:r>
            <a:r>
              <a:rPr lang="sr-Latn-RS" dirty="0" smtClean="0"/>
              <a:t>)</a:t>
            </a:r>
          </a:p>
          <a:p>
            <a:r>
              <a:rPr lang="en-US" dirty="0"/>
              <a:t>Microscopically two-thirds are benign and one-third is </a:t>
            </a:r>
            <a:r>
              <a:rPr lang="en-US" dirty="0" smtClean="0"/>
              <a:t>malignant</a:t>
            </a:r>
            <a:endParaRPr lang="sr-Latn-RS" dirty="0" smtClean="0"/>
          </a:p>
          <a:p>
            <a:r>
              <a:rPr lang="en-US" dirty="0"/>
              <a:t>The plain radiographic findings are of a </a:t>
            </a:r>
            <a:r>
              <a:rPr lang="en-US" dirty="0" err="1"/>
              <a:t>pleurallybased</a:t>
            </a:r>
            <a:r>
              <a:rPr lang="en-US" dirty="0"/>
              <a:t>, well-demarcated, rounded and often slightly lobulated mass (2–20-cm diameter) which may, because of </a:t>
            </a:r>
            <a:r>
              <a:rPr lang="en-US" dirty="0" err="1"/>
              <a:t>pedunculation</a:t>
            </a:r>
            <a:r>
              <a:rPr lang="en-US" dirty="0"/>
              <a:t>, show marked positional variation with changes in posture and respiration</a:t>
            </a:r>
            <a:endParaRPr lang="sr-Latn-RS" dirty="0"/>
          </a:p>
          <a:p>
            <a:r>
              <a:rPr lang="en-US" i="1" dirty="0"/>
              <a:t>Diffuse</a:t>
            </a:r>
            <a:r>
              <a:rPr lang="en-US" dirty="0"/>
              <a:t> pleural </a:t>
            </a:r>
            <a:r>
              <a:rPr lang="en-US" dirty="0" err="1" smtClean="0"/>
              <a:t>tumours</a:t>
            </a:r>
            <a:r>
              <a:rPr lang="sr-Latn-RS" dirty="0" smtClean="0"/>
              <a:t> – d</a:t>
            </a:r>
            <a:r>
              <a:rPr lang="en-US" dirty="0" err="1" smtClean="0"/>
              <a:t>iffuse</a:t>
            </a:r>
            <a:r>
              <a:rPr lang="en-US" dirty="0" smtClean="0"/>
              <a:t> </a:t>
            </a:r>
            <a:r>
              <a:rPr lang="en-US" dirty="0" err="1"/>
              <a:t>tumoural</a:t>
            </a:r>
            <a:r>
              <a:rPr lang="en-US" dirty="0"/>
              <a:t> thickening of the pleura can be caused by malignant mesothelioma or by pleural metastasis</a:t>
            </a:r>
            <a:endParaRPr lang="sr-Latn-RS" dirty="0" smtClean="0"/>
          </a:p>
          <a:p>
            <a:r>
              <a:rPr lang="en-US" dirty="0"/>
              <a:t>Diffuse malignant mesothelioma is a rare primary neoplasm and its development is strongly related to asbestos </a:t>
            </a:r>
            <a:r>
              <a:rPr lang="en-US" dirty="0" smtClean="0"/>
              <a:t>exposure </a:t>
            </a:r>
            <a:endParaRPr lang="sr-Latn-RS" dirty="0" smtClean="0"/>
          </a:p>
          <a:p>
            <a:r>
              <a:rPr lang="en-US" dirty="0" smtClean="0"/>
              <a:t>It </a:t>
            </a:r>
            <a:r>
              <a:rPr lang="en-US" dirty="0"/>
              <a:t>presents on a chest radiograph as an irregular and nodular pleural thickening with or without associated pleural </a:t>
            </a:r>
            <a:r>
              <a:rPr lang="en-US" dirty="0" smtClean="0"/>
              <a:t>effusion </a:t>
            </a:r>
            <a:endParaRPr lang="sr-Latn-RS" dirty="0" smtClean="0"/>
          </a:p>
          <a:p>
            <a:r>
              <a:rPr lang="en-US" dirty="0" err="1" smtClean="0"/>
              <a:t>Tumour</a:t>
            </a:r>
            <a:r>
              <a:rPr lang="en-US" dirty="0" smtClean="0"/>
              <a:t> </a:t>
            </a:r>
            <a:r>
              <a:rPr lang="en-US" dirty="0"/>
              <a:t>extension into the interlobular fissures, accompanying pleural effusion, and invasion into the chest wall are better appreciated with CT</a:t>
            </a:r>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6014503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smtClean="0"/>
              <a:t>Mesothelioma</a:t>
            </a:r>
            <a:r>
              <a:rPr lang="sr-Latn-RS" dirty="0" smtClean="0"/>
              <a:t> </a:t>
            </a:r>
            <a:endParaRPr lang="en-US" dirty="0"/>
          </a:p>
        </p:txBody>
      </p:sp>
      <p:sp>
        <p:nvSpPr>
          <p:cNvPr id="3" name="Content Placeholder 2"/>
          <p:cNvSpPr>
            <a:spLocks noGrp="1"/>
          </p:cNvSpPr>
          <p:nvPr>
            <p:ph idx="1"/>
          </p:nvPr>
        </p:nvSpPr>
        <p:spPr/>
        <p:txBody>
          <a:bodyPr/>
          <a:lstStyle/>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930874" y="1865530"/>
            <a:ext cx="4036541" cy="4271527"/>
          </a:xfrm>
          <a:prstGeom prst="rect">
            <a:avLst/>
          </a:prstGeom>
        </p:spPr>
      </p:pic>
      <p:pic>
        <p:nvPicPr>
          <p:cNvPr id="5" name="Picture 4"/>
          <p:cNvPicPr>
            <a:picLocks noChangeAspect="1"/>
          </p:cNvPicPr>
          <p:nvPr/>
        </p:nvPicPr>
        <p:blipFill>
          <a:blip r:embed="rId3"/>
          <a:stretch>
            <a:fillRect/>
          </a:stretch>
        </p:blipFill>
        <p:spPr>
          <a:xfrm>
            <a:off x="5837345" y="1865530"/>
            <a:ext cx="5608259" cy="3818578"/>
          </a:xfrm>
          <a:prstGeom prst="rect">
            <a:avLst/>
          </a:prstGeom>
        </p:spPr>
      </p:pic>
    </p:spTree>
    <p:extLst>
      <p:ext uri="{BB962C8B-B14F-4D97-AF65-F5344CB8AC3E}">
        <p14:creationId xmlns:p14="http://schemas.microsoft.com/office/powerpoint/2010/main" val="377943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1805"/>
            <a:ext cx="10515600" cy="972065"/>
          </a:xfrm>
        </p:spPr>
        <p:txBody>
          <a:bodyPr/>
          <a:lstStyle/>
          <a:p>
            <a:r>
              <a:rPr lang="sr-Latn-RS" dirty="0" err="1" smtClean="0"/>
              <a:t>Bronchial</a:t>
            </a:r>
            <a:r>
              <a:rPr lang="sr-Latn-RS" dirty="0" smtClean="0"/>
              <a:t> </a:t>
            </a:r>
            <a:r>
              <a:rPr lang="sr-Latn-RS" dirty="0" err="1" smtClean="0"/>
              <a:t>carcinoma</a:t>
            </a:r>
            <a:r>
              <a:rPr lang="sr-Latn-RS" dirty="0" smtClean="0"/>
              <a:t> </a:t>
            </a:r>
            <a:endParaRPr lang="en-US" dirty="0"/>
          </a:p>
        </p:txBody>
      </p:sp>
      <p:sp>
        <p:nvSpPr>
          <p:cNvPr id="3" name="Content Placeholder 2"/>
          <p:cNvSpPr>
            <a:spLocks noGrp="1"/>
          </p:cNvSpPr>
          <p:nvPr>
            <p:ph idx="1"/>
          </p:nvPr>
        </p:nvSpPr>
        <p:spPr>
          <a:xfrm>
            <a:off x="197708" y="939114"/>
            <a:ext cx="11156092" cy="5692345"/>
          </a:xfrm>
        </p:spPr>
        <p:txBody>
          <a:bodyPr/>
          <a:lstStyle/>
          <a:p>
            <a:r>
              <a:rPr lang="en-US" dirty="0"/>
              <a:t>Lung cancer is the most common cause of cancer-related death in both men and </a:t>
            </a:r>
            <a:r>
              <a:rPr lang="en-US" dirty="0" smtClean="0"/>
              <a:t>women</a:t>
            </a:r>
            <a:endParaRPr lang="sr-Latn-RS" dirty="0" smtClean="0"/>
          </a:p>
          <a:p>
            <a:r>
              <a:rPr lang="en-US" dirty="0"/>
              <a:t>Four major cell </a:t>
            </a:r>
            <a:r>
              <a:rPr lang="en-US" dirty="0" smtClean="0"/>
              <a:t>types </a:t>
            </a:r>
            <a:r>
              <a:rPr lang="en-US" dirty="0"/>
              <a:t>account for 95% of </a:t>
            </a:r>
            <a:r>
              <a:rPr lang="en-US" dirty="0" smtClean="0"/>
              <a:t>cases</a:t>
            </a:r>
            <a:r>
              <a:rPr lang="sr-Latn-RS" dirty="0" smtClean="0"/>
              <a:t>:</a:t>
            </a:r>
            <a:endParaRPr lang="sr-Latn-RS" dirty="0"/>
          </a:p>
          <a:p>
            <a:pPr lvl="1"/>
            <a:r>
              <a:rPr lang="sr-Latn-RS" dirty="0"/>
              <a:t>a</a:t>
            </a:r>
            <a:r>
              <a:rPr lang="en-US" dirty="0" err="1" smtClean="0"/>
              <a:t>denocarcinoma</a:t>
            </a:r>
            <a:endParaRPr lang="sr-Latn-RS" dirty="0" smtClean="0"/>
          </a:p>
          <a:p>
            <a:pPr lvl="1"/>
            <a:r>
              <a:rPr lang="en-US" dirty="0"/>
              <a:t>squamous cell </a:t>
            </a:r>
            <a:r>
              <a:rPr lang="en-US" dirty="0" smtClean="0"/>
              <a:t>carcinoma</a:t>
            </a:r>
            <a:endParaRPr lang="sr-Latn-RS" dirty="0" smtClean="0"/>
          </a:p>
          <a:p>
            <a:pPr lvl="1"/>
            <a:r>
              <a:rPr lang="en-US" dirty="0"/>
              <a:t>large cell </a:t>
            </a:r>
            <a:r>
              <a:rPr lang="en-US" dirty="0" smtClean="0"/>
              <a:t>carcinoma</a:t>
            </a:r>
            <a:endParaRPr lang="sr-Latn-RS" dirty="0" smtClean="0"/>
          </a:p>
          <a:p>
            <a:pPr lvl="1"/>
            <a:r>
              <a:rPr lang="en-US" dirty="0"/>
              <a:t>small cell carcinoma</a:t>
            </a:r>
            <a:endParaRPr lang="sr-Latn-RS" dirty="0"/>
          </a:p>
          <a:p>
            <a:r>
              <a:rPr lang="sr-Latn-RS" dirty="0" smtClean="0"/>
              <a:t>B</a:t>
            </a:r>
            <a:r>
              <a:rPr lang="en-US" dirty="0" smtClean="0"/>
              <a:t>y </a:t>
            </a:r>
            <a:r>
              <a:rPr lang="en-US" dirty="0"/>
              <a:t>localization there are </a:t>
            </a:r>
            <a:r>
              <a:rPr lang="sr-Latn-RS" dirty="0" smtClean="0"/>
              <a:t>3</a:t>
            </a:r>
            <a:r>
              <a:rPr lang="en-US" dirty="0" smtClean="0"/>
              <a:t> </a:t>
            </a:r>
            <a:r>
              <a:rPr lang="en-US" dirty="0"/>
              <a:t>types of </a:t>
            </a:r>
            <a:r>
              <a:rPr lang="en-US" dirty="0" smtClean="0"/>
              <a:t>cancer</a:t>
            </a:r>
            <a:r>
              <a:rPr lang="sr-Latn-RS" dirty="0" smtClean="0"/>
              <a:t>:</a:t>
            </a:r>
          </a:p>
          <a:p>
            <a:pPr lvl="1"/>
            <a:r>
              <a:rPr lang="sr-Latn-RS" dirty="0" smtClean="0"/>
              <a:t>c</a:t>
            </a:r>
            <a:r>
              <a:rPr lang="en-US" dirty="0" err="1" smtClean="0"/>
              <a:t>entral</a:t>
            </a:r>
            <a:r>
              <a:rPr lang="en-US" dirty="0" smtClean="0"/>
              <a:t> </a:t>
            </a:r>
            <a:r>
              <a:rPr lang="en-US" dirty="0" err="1" smtClean="0"/>
              <a:t>tumours</a:t>
            </a:r>
            <a:r>
              <a:rPr lang="sr-Latn-RS" dirty="0" smtClean="0"/>
              <a:t> (75%)</a:t>
            </a:r>
          </a:p>
          <a:p>
            <a:pPr lvl="1"/>
            <a:r>
              <a:rPr lang="sr-Latn-RS" dirty="0" smtClean="0"/>
              <a:t>p</a:t>
            </a:r>
            <a:r>
              <a:rPr lang="en-US" dirty="0" err="1" smtClean="0"/>
              <a:t>eripheral</a:t>
            </a:r>
            <a:r>
              <a:rPr lang="en-US" dirty="0" smtClean="0"/>
              <a:t> </a:t>
            </a:r>
            <a:r>
              <a:rPr lang="en-US" dirty="0" err="1" smtClean="0"/>
              <a:t>tumours</a:t>
            </a:r>
            <a:r>
              <a:rPr lang="sr-Latn-RS" dirty="0" smtClean="0"/>
              <a:t> (20-25%)</a:t>
            </a:r>
          </a:p>
          <a:p>
            <a:pPr lvl="1"/>
            <a:r>
              <a:rPr lang="sr-Latn-RS" dirty="0" smtClean="0"/>
              <a:t>Pancoast </a:t>
            </a:r>
            <a:r>
              <a:rPr lang="sr-Latn-RS" dirty="0" err="1" smtClean="0"/>
              <a:t>tumours</a:t>
            </a:r>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sr-Latn-RS" dirty="0"/>
          </a:p>
          <a:p>
            <a:endParaRPr lang="en-US" dirty="0"/>
          </a:p>
        </p:txBody>
      </p:sp>
    </p:spTree>
    <p:extLst>
      <p:ext uri="{BB962C8B-B14F-4D97-AF65-F5344CB8AC3E}">
        <p14:creationId xmlns:p14="http://schemas.microsoft.com/office/powerpoint/2010/main" val="28225737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31"/>
            <a:ext cx="10515600" cy="906161"/>
          </a:xfrm>
        </p:spPr>
        <p:txBody>
          <a:bodyPr/>
          <a:lstStyle/>
          <a:p>
            <a:r>
              <a:rPr lang="sr-Latn-RS" dirty="0" err="1" smtClean="0"/>
              <a:t>Central</a:t>
            </a:r>
            <a:r>
              <a:rPr lang="sr-Latn-RS" dirty="0" smtClean="0"/>
              <a:t> </a:t>
            </a:r>
            <a:r>
              <a:rPr lang="sr-Latn-RS" dirty="0" err="1" smtClean="0"/>
              <a:t>tumours</a:t>
            </a:r>
            <a:endParaRPr lang="en-US" dirty="0"/>
          </a:p>
        </p:txBody>
      </p:sp>
      <p:sp>
        <p:nvSpPr>
          <p:cNvPr id="3" name="Content Placeholder 2"/>
          <p:cNvSpPr>
            <a:spLocks noGrp="1"/>
          </p:cNvSpPr>
          <p:nvPr>
            <p:ph idx="1"/>
          </p:nvPr>
        </p:nvSpPr>
        <p:spPr>
          <a:xfrm>
            <a:off x="263612" y="1021492"/>
            <a:ext cx="5881816" cy="5642919"/>
          </a:xfrm>
        </p:spPr>
        <p:txBody>
          <a:bodyPr>
            <a:normAutofit fontScale="92500" lnSpcReduction="10000"/>
          </a:bodyPr>
          <a:lstStyle/>
          <a:p>
            <a:r>
              <a:rPr lang="en-US" dirty="0"/>
              <a:t>The cardinal imaging signs of a central </a:t>
            </a:r>
            <a:r>
              <a:rPr lang="en-US" dirty="0" err="1"/>
              <a:t>tumour</a:t>
            </a:r>
            <a:r>
              <a:rPr lang="en-US" dirty="0"/>
              <a:t> are collapse/ consolidation of the lung beyond the </a:t>
            </a:r>
            <a:r>
              <a:rPr lang="en-US" dirty="0" err="1"/>
              <a:t>tumour</a:t>
            </a:r>
            <a:r>
              <a:rPr lang="en-US" dirty="0"/>
              <a:t> and the presence of </a:t>
            </a:r>
            <a:r>
              <a:rPr lang="en-US" dirty="0" err="1"/>
              <a:t>hilar</a:t>
            </a:r>
            <a:r>
              <a:rPr lang="en-US" dirty="0"/>
              <a:t> enlargement, signs that may be seen in isolation or in conjunction with one </a:t>
            </a:r>
            <a:r>
              <a:rPr lang="en-US" dirty="0" smtClean="0"/>
              <a:t>another</a:t>
            </a:r>
            <a:endParaRPr lang="sr-Latn-RS" dirty="0" smtClean="0"/>
          </a:p>
          <a:p>
            <a:r>
              <a:rPr lang="en-US" dirty="0"/>
              <a:t>Obstruction of a major bronchus often leads to a combination of atelectasis and retention of secretions with </a:t>
            </a:r>
            <a:r>
              <a:rPr lang="en-US" dirty="0" smtClean="0"/>
              <a:t>consequent</a:t>
            </a:r>
            <a:r>
              <a:rPr lang="sr-Latn-RS" dirty="0" smtClean="0"/>
              <a:t> </a:t>
            </a:r>
            <a:r>
              <a:rPr lang="en-US" dirty="0"/>
              <a:t>pulmonary </a:t>
            </a:r>
            <a:r>
              <a:rPr lang="en-US" dirty="0" smtClean="0"/>
              <a:t>opacity, </a:t>
            </a:r>
            <a:r>
              <a:rPr lang="en-US" dirty="0"/>
              <a:t>but collateral air drift may partially or completely prevent these </a:t>
            </a:r>
            <a:r>
              <a:rPr lang="en-US" dirty="0" err="1"/>
              <a:t>postobstructive</a:t>
            </a:r>
            <a:r>
              <a:rPr lang="en-US" dirty="0"/>
              <a:t> changes</a:t>
            </a:r>
            <a:endParaRPr lang="sr-Latn-RS" dirty="0"/>
          </a:p>
          <a:p>
            <a:r>
              <a:rPr lang="en-US" dirty="0" err="1"/>
              <a:t>Hilar</a:t>
            </a:r>
            <a:r>
              <a:rPr lang="en-US" dirty="0"/>
              <a:t> enlargement is a common presenting feature in patients with bronchial carcinoma</a:t>
            </a:r>
            <a:endParaRPr lang="sr-Latn-RS" dirty="0" smtClean="0"/>
          </a:p>
          <a:p>
            <a:endParaRPr lang="sr-Latn-RS" dirty="0"/>
          </a:p>
          <a:p>
            <a:endParaRPr lang="sr-Latn-RS" dirty="0" smtClean="0"/>
          </a:p>
          <a:p>
            <a:endParaRPr lang="sr-Latn-RS" dirty="0"/>
          </a:p>
          <a:p>
            <a:endParaRPr lang="sr-Latn-RS" dirty="0" smtClean="0"/>
          </a:p>
          <a:p>
            <a:endParaRPr lang="sr-Latn-RS" dirty="0"/>
          </a:p>
          <a:p>
            <a:endParaRPr lang="sr-Latn-RS" dirty="0" smtClean="0"/>
          </a:p>
          <a:p>
            <a:endParaRPr lang="en-US" dirty="0"/>
          </a:p>
        </p:txBody>
      </p:sp>
      <p:pic>
        <p:nvPicPr>
          <p:cNvPr id="4" name="Picture 3"/>
          <p:cNvPicPr>
            <a:picLocks noChangeAspect="1"/>
          </p:cNvPicPr>
          <p:nvPr/>
        </p:nvPicPr>
        <p:blipFill>
          <a:blip r:embed="rId2"/>
          <a:stretch>
            <a:fillRect/>
          </a:stretch>
        </p:blipFill>
        <p:spPr>
          <a:xfrm>
            <a:off x="8111548" y="1"/>
            <a:ext cx="4080451" cy="3954162"/>
          </a:xfrm>
          <a:prstGeom prst="rect">
            <a:avLst/>
          </a:prstGeom>
        </p:spPr>
      </p:pic>
      <p:pic>
        <p:nvPicPr>
          <p:cNvPr id="5" name="Picture 4"/>
          <p:cNvPicPr>
            <a:picLocks noChangeAspect="1"/>
          </p:cNvPicPr>
          <p:nvPr/>
        </p:nvPicPr>
        <p:blipFill>
          <a:blip r:embed="rId3"/>
          <a:stretch>
            <a:fillRect/>
          </a:stretch>
        </p:blipFill>
        <p:spPr>
          <a:xfrm>
            <a:off x="6224886" y="3028284"/>
            <a:ext cx="3402434" cy="3829716"/>
          </a:xfrm>
          <a:prstGeom prst="rect">
            <a:avLst/>
          </a:prstGeom>
        </p:spPr>
      </p:pic>
      <p:sp>
        <p:nvSpPr>
          <p:cNvPr id="6" name="Text Box 4"/>
          <p:cNvSpPr txBox="1">
            <a:spLocks noChangeArrowheads="1"/>
          </p:cNvSpPr>
          <p:nvPr/>
        </p:nvSpPr>
        <p:spPr bwMode="auto">
          <a:xfrm>
            <a:off x="9152298" y="5177481"/>
            <a:ext cx="3039702" cy="457200"/>
          </a:xfrm>
          <a:prstGeom prst="rect">
            <a:avLst/>
          </a:prstGeom>
          <a:noFill/>
          <a:ln w="12700">
            <a:noFill/>
            <a:miter lim="800000"/>
            <a:headEnd/>
            <a:tailEnd/>
          </a:ln>
          <a:effectLst/>
        </p:spPr>
        <p:txBody>
          <a:bodyPr wrap="square">
            <a:spAutoFit/>
          </a:bodyPr>
          <a:lstStyle/>
          <a:p>
            <a:pPr algn="ctr" eaLnBrk="0" fontAlgn="base" hangingPunct="0">
              <a:spcBef>
                <a:spcPct val="50000"/>
              </a:spcBef>
              <a:spcAft>
                <a:spcPct val="0"/>
              </a:spcAft>
              <a:defRPr/>
            </a:pPr>
            <a:r>
              <a:rPr lang="sr-Latn-CS" sz="2400" dirty="0" err="1" smtClean="0">
                <a:solidFill>
                  <a:srgbClr val="000000"/>
                </a:solidFill>
                <a:effectLst>
                  <a:outerShdw blurRad="38100" dist="38100" dir="2700000" algn="tl">
                    <a:srgbClr val="FFFFFF"/>
                  </a:outerShdw>
                </a:effectLst>
                <a:latin typeface="Arial" charset="0"/>
              </a:rPr>
              <a:t>collapse</a:t>
            </a:r>
            <a:r>
              <a:rPr lang="sr-Latn-CS" sz="2400" dirty="0" smtClean="0">
                <a:solidFill>
                  <a:srgbClr val="000000"/>
                </a:solidFill>
                <a:effectLst>
                  <a:outerShdw blurRad="38100" dist="38100" dir="2700000" algn="tl">
                    <a:srgbClr val="FFFFFF"/>
                  </a:outerShdw>
                </a:effectLst>
                <a:latin typeface="Arial" charset="0"/>
              </a:rPr>
              <a:t> RUL</a:t>
            </a:r>
            <a:endParaRPr lang="en-US" sz="2400" dirty="0">
              <a:solidFill>
                <a:srgbClr val="000000"/>
              </a:solidFill>
              <a:effectLst>
                <a:outerShdw blurRad="38100" dist="38100" dir="2700000" algn="tl">
                  <a:srgbClr val="FFFFFF"/>
                </a:outerShdw>
              </a:effectLst>
              <a:latin typeface="Arial" charset="0"/>
            </a:endParaRPr>
          </a:p>
        </p:txBody>
      </p:sp>
    </p:spTree>
    <p:extLst>
      <p:ext uri="{BB962C8B-B14F-4D97-AF65-F5344CB8AC3E}">
        <p14:creationId xmlns:p14="http://schemas.microsoft.com/office/powerpoint/2010/main" val="29908503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4404</TotalTime>
  <Words>2949</Words>
  <Application>Microsoft Office PowerPoint</Application>
  <PresentationFormat>Widescreen</PresentationFormat>
  <Paragraphs>465</Paragraphs>
  <Slides>71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71</vt:i4>
      </vt:variant>
    </vt:vector>
  </HeadingPairs>
  <TitlesOfParts>
    <vt:vector size="76" baseType="lpstr">
      <vt:lpstr>Arial</vt:lpstr>
      <vt:lpstr>Calibri</vt:lpstr>
      <vt:lpstr>Calibri Light</vt:lpstr>
      <vt:lpstr>Times New Roman</vt:lpstr>
      <vt:lpstr>Office Theme</vt:lpstr>
      <vt:lpstr>RADIOLOGY OF LUNGS AND MEDIASTINUM 2  Prof. dr Radiša Vojinović </vt:lpstr>
      <vt:lpstr>Large airway disease – trachea </vt:lpstr>
      <vt:lpstr>Large airway disease – bronchus </vt:lpstr>
      <vt:lpstr>Bronchopulmonary sequestration</vt:lpstr>
      <vt:lpstr>Bronchiectasis</vt:lpstr>
      <vt:lpstr>Bronchiectasis</vt:lpstr>
      <vt:lpstr>Bronchiectasis</vt:lpstr>
      <vt:lpstr>Bronchial carcinoma </vt:lpstr>
      <vt:lpstr>Central tumours</vt:lpstr>
      <vt:lpstr>Collapse - lingula</vt:lpstr>
      <vt:lpstr>Peripheral tumours</vt:lpstr>
      <vt:lpstr>Peripheral tumours</vt:lpstr>
      <vt:lpstr>Neoplastic cavitation</vt:lpstr>
      <vt:lpstr>Corona radiata</vt:lpstr>
      <vt:lpstr>Pancoast toumors </vt:lpstr>
      <vt:lpstr>Pancoast toumors </vt:lpstr>
      <vt:lpstr>Bronchiolo-alveolar carcinomas</vt:lpstr>
      <vt:lpstr>Bronchiolo-alveolar carcinomas</vt:lpstr>
      <vt:lpstr>Metastases </vt:lpstr>
      <vt:lpstr>Metastases </vt:lpstr>
      <vt:lpstr>Metastases </vt:lpstr>
      <vt:lpstr>Metastases </vt:lpstr>
      <vt:lpstr>Metastases </vt:lpstr>
      <vt:lpstr>Benign pulmonary tumours</vt:lpstr>
      <vt:lpstr>Benign pulmonary tumours</vt:lpstr>
      <vt:lpstr>Pulmonary infection</vt:lpstr>
      <vt:lpstr>Lobar pneumonia</vt:lpstr>
      <vt:lpstr>Lobar pneumonia</vt:lpstr>
      <vt:lpstr>Lobar pneumonia</vt:lpstr>
      <vt:lpstr>Lobular or bronchopneumonia</vt:lpstr>
      <vt:lpstr>Bronchopneumonia</vt:lpstr>
      <vt:lpstr>Bronchopneumonia</vt:lpstr>
      <vt:lpstr>Atypical pneumonia</vt:lpstr>
      <vt:lpstr>Atypical pneumonia</vt:lpstr>
      <vt:lpstr>Atypical pneumonia</vt:lpstr>
      <vt:lpstr>Complications of pulmonary infection</vt:lpstr>
      <vt:lpstr>Lung abscess </vt:lpstr>
      <vt:lpstr>Pulmonary lobar collapse - atelectasis</vt:lpstr>
      <vt:lpstr>Pulmonary lobar collapse</vt:lpstr>
      <vt:lpstr>Atelectasis </vt:lpstr>
      <vt:lpstr>Atelectasis RUL </vt:lpstr>
      <vt:lpstr>Atelectasis RUL </vt:lpstr>
      <vt:lpstr>Atelectasis RML </vt:lpstr>
      <vt:lpstr>Atelectasis RML </vt:lpstr>
      <vt:lpstr>Atelectasis RLL </vt:lpstr>
      <vt:lpstr>Atelectasis LLL </vt:lpstr>
      <vt:lpstr>Atelectasis LLL </vt:lpstr>
      <vt:lpstr>Atelectasis LUL </vt:lpstr>
      <vt:lpstr>Atelectasis LUL </vt:lpstr>
      <vt:lpstr>Lingular atelectasis </vt:lpstr>
      <vt:lpstr>Golden S sign</vt:lpstr>
      <vt:lpstr>Linear atelectasis</vt:lpstr>
      <vt:lpstr>Emphysema </vt:lpstr>
      <vt:lpstr>Emphysema</vt:lpstr>
      <vt:lpstr>Emphysema</vt:lpstr>
      <vt:lpstr>Emphysema</vt:lpstr>
      <vt:lpstr>Pulmonary thromboembolic disease</vt:lpstr>
      <vt:lpstr>CTPA</vt:lpstr>
      <vt:lpstr>Pleural disease</vt:lpstr>
      <vt:lpstr>Pleural effusion</vt:lpstr>
      <vt:lpstr>Pleural effusion</vt:lpstr>
      <vt:lpstr>Pleural effusion</vt:lpstr>
      <vt:lpstr>Encapsulated (loculated) pleural fluid</vt:lpstr>
      <vt:lpstr>Pneumothorax </vt:lpstr>
      <vt:lpstr>Pneumothorax</vt:lpstr>
      <vt:lpstr>Pneumothorax</vt:lpstr>
      <vt:lpstr>Pneumothorax – complications </vt:lpstr>
      <vt:lpstr>Fibrothorax</vt:lpstr>
      <vt:lpstr>Fibrothorax with calcifications</vt:lpstr>
      <vt:lpstr>Pleural tumours</vt:lpstr>
      <vt:lpstr>Mesothelioma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RADIOLOGY DEVICES AND PRICIPLES OF THEIR WORK (ULTRASOUND, COMPUTED TOMOGRAPHY, MAGNETIC RESONANCE)</dc:title>
  <dc:creator>Raša</dc:creator>
  <cp:lastModifiedBy>Raša</cp:lastModifiedBy>
  <cp:revision>81</cp:revision>
  <dcterms:created xsi:type="dcterms:W3CDTF">2023-08-23T05:14:23Z</dcterms:created>
  <dcterms:modified xsi:type="dcterms:W3CDTF">2023-09-09T20:01:17Z</dcterms:modified>
</cp:coreProperties>
</file>